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3" r:id="rId2"/>
  </p:sldMasterIdLst>
  <p:notesMasterIdLst>
    <p:notesMasterId r:id="rId161"/>
  </p:notesMasterIdLst>
  <p:handoutMasterIdLst>
    <p:handoutMasterId r:id="rId162"/>
  </p:handoutMasterIdLst>
  <p:sldIdLst>
    <p:sldId id="258" r:id="rId3"/>
    <p:sldId id="1678" r:id="rId4"/>
    <p:sldId id="1376" r:id="rId5"/>
    <p:sldId id="1373" r:id="rId6"/>
    <p:sldId id="280" r:id="rId7"/>
    <p:sldId id="338" r:id="rId8"/>
    <p:sldId id="339" r:id="rId9"/>
    <p:sldId id="340" r:id="rId10"/>
    <p:sldId id="1375" r:id="rId11"/>
    <p:sldId id="1523" r:id="rId12"/>
    <p:sldId id="1512" r:id="rId13"/>
    <p:sldId id="342" r:id="rId14"/>
    <p:sldId id="1680" r:id="rId15"/>
    <p:sldId id="344" r:id="rId16"/>
    <p:sldId id="1517" r:id="rId17"/>
    <p:sldId id="1518" r:id="rId18"/>
    <p:sldId id="1515" r:id="rId19"/>
    <p:sldId id="1516" r:id="rId20"/>
    <p:sldId id="1513" r:id="rId21"/>
    <p:sldId id="1514" r:id="rId22"/>
    <p:sldId id="1519" r:id="rId23"/>
    <p:sldId id="1520" r:id="rId24"/>
    <p:sldId id="1521" r:id="rId25"/>
    <p:sldId id="1522" r:id="rId26"/>
    <p:sldId id="1524" r:id="rId27"/>
    <p:sldId id="1578" r:id="rId28"/>
    <p:sldId id="1579" r:id="rId29"/>
    <p:sldId id="1580" r:id="rId30"/>
    <p:sldId id="1595" r:id="rId31"/>
    <p:sldId id="1659" r:id="rId32"/>
    <p:sldId id="1597" r:id="rId33"/>
    <p:sldId id="1598" r:id="rId34"/>
    <p:sldId id="1660" r:id="rId35"/>
    <p:sldId id="1599" r:id="rId36"/>
    <p:sldId id="1600" r:id="rId37"/>
    <p:sldId id="1601" r:id="rId38"/>
    <p:sldId id="1661" r:id="rId39"/>
    <p:sldId id="1603" r:id="rId40"/>
    <p:sldId id="1604" r:id="rId41"/>
    <p:sldId id="1662" r:id="rId42"/>
    <p:sldId id="1606" r:id="rId43"/>
    <p:sldId id="1607" r:id="rId44"/>
    <p:sldId id="1663" r:id="rId45"/>
    <p:sldId id="1609" r:id="rId46"/>
    <p:sldId id="1610" r:id="rId47"/>
    <p:sldId id="1664" r:id="rId48"/>
    <p:sldId id="1612" r:id="rId49"/>
    <p:sldId id="1613" r:id="rId50"/>
    <p:sldId id="1665" r:id="rId51"/>
    <p:sldId id="1615" r:id="rId52"/>
    <p:sldId id="1616" r:id="rId53"/>
    <p:sldId id="1666" r:id="rId54"/>
    <p:sldId id="345" r:id="rId55"/>
    <p:sldId id="1531" r:id="rId56"/>
    <p:sldId id="1527" r:id="rId57"/>
    <p:sldId id="1533" r:id="rId58"/>
    <p:sldId id="1534" r:id="rId59"/>
    <p:sldId id="1535" r:id="rId60"/>
    <p:sldId id="1536" r:id="rId61"/>
    <p:sldId id="1537" r:id="rId62"/>
    <p:sldId id="1538" r:id="rId63"/>
    <p:sldId id="1539" r:id="rId64"/>
    <p:sldId id="1540" r:id="rId65"/>
    <p:sldId id="1529" r:id="rId66"/>
    <p:sldId id="1532" r:id="rId67"/>
    <p:sldId id="1541" r:id="rId68"/>
    <p:sldId id="1542" r:id="rId69"/>
    <p:sldId id="1543" r:id="rId70"/>
    <p:sldId id="1544" r:id="rId71"/>
    <p:sldId id="1545" r:id="rId72"/>
    <p:sldId id="1546" r:id="rId73"/>
    <p:sldId id="355" r:id="rId74"/>
    <p:sldId id="356" r:id="rId75"/>
    <p:sldId id="1451" r:id="rId76"/>
    <p:sldId id="1453" r:id="rId77"/>
    <p:sldId id="1455" r:id="rId78"/>
    <p:sldId id="1547" r:id="rId79"/>
    <p:sldId id="1548" r:id="rId80"/>
    <p:sldId id="1617" r:id="rId81"/>
    <p:sldId id="357" r:id="rId82"/>
    <p:sldId id="1456" r:id="rId83"/>
    <p:sldId id="1457" r:id="rId84"/>
    <p:sldId id="1459" r:id="rId85"/>
    <p:sldId id="1460" r:id="rId86"/>
    <p:sldId id="1377" r:id="rId87"/>
    <p:sldId id="1618" r:id="rId88"/>
    <p:sldId id="1619" r:id="rId89"/>
    <p:sldId id="1620" r:id="rId90"/>
    <p:sldId id="1621" r:id="rId91"/>
    <p:sldId id="1622" r:id="rId92"/>
    <p:sldId id="1623" r:id="rId93"/>
    <p:sldId id="1624" r:id="rId94"/>
    <p:sldId id="1625" r:id="rId95"/>
    <p:sldId id="1626" r:id="rId96"/>
    <p:sldId id="1627" r:id="rId97"/>
    <p:sldId id="1628" r:id="rId98"/>
    <p:sldId id="1629" r:id="rId99"/>
    <p:sldId id="1630" r:id="rId100"/>
    <p:sldId id="1631" r:id="rId101"/>
    <p:sldId id="1632" r:id="rId102"/>
    <p:sldId id="1633" r:id="rId103"/>
    <p:sldId id="1634" r:id="rId104"/>
    <p:sldId id="1635" r:id="rId105"/>
    <p:sldId id="1636" r:id="rId106"/>
    <p:sldId id="1637" r:id="rId107"/>
    <p:sldId id="1638" r:id="rId108"/>
    <p:sldId id="1639" r:id="rId109"/>
    <p:sldId id="1640" r:id="rId110"/>
    <p:sldId id="1641" r:id="rId111"/>
    <p:sldId id="1642" r:id="rId112"/>
    <p:sldId id="1643" r:id="rId113"/>
    <p:sldId id="1644" r:id="rId114"/>
    <p:sldId id="1645" r:id="rId115"/>
    <p:sldId id="1646" r:id="rId116"/>
    <p:sldId id="1647" r:id="rId117"/>
    <p:sldId id="1648" r:id="rId118"/>
    <p:sldId id="1649" r:id="rId119"/>
    <p:sldId id="1650" r:id="rId120"/>
    <p:sldId id="1651" r:id="rId121"/>
    <p:sldId id="1652" r:id="rId122"/>
    <p:sldId id="1653" r:id="rId123"/>
    <p:sldId id="1654" r:id="rId124"/>
    <p:sldId id="1655" r:id="rId125"/>
    <p:sldId id="1656" r:id="rId126"/>
    <p:sldId id="1657" r:id="rId127"/>
    <p:sldId id="1658" r:id="rId128"/>
    <p:sldId id="1404" r:id="rId129"/>
    <p:sldId id="380" r:id="rId130"/>
    <p:sldId id="381" r:id="rId131"/>
    <p:sldId id="1381" r:id="rId132"/>
    <p:sldId id="1667" r:id="rId133"/>
    <p:sldId id="1506" r:id="rId134"/>
    <p:sldId id="1668" r:id="rId135"/>
    <p:sldId id="1405" r:id="rId136"/>
    <p:sldId id="1383" r:id="rId137"/>
    <p:sldId id="1384" r:id="rId138"/>
    <p:sldId id="1385" r:id="rId139"/>
    <p:sldId id="1386" r:id="rId140"/>
    <p:sldId id="1406" r:id="rId141"/>
    <p:sldId id="1387" r:id="rId142"/>
    <p:sldId id="1388" r:id="rId143"/>
    <p:sldId id="1669" r:id="rId144"/>
    <p:sldId id="1670" r:id="rId145"/>
    <p:sldId id="1671" r:id="rId146"/>
    <p:sldId id="1672" r:id="rId147"/>
    <p:sldId id="1673" r:id="rId148"/>
    <p:sldId id="1674" r:id="rId149"/>
    <p:sldId id="1675" r:id="rId150"/>
    <p:sldId id="1676" r:id="rId151"/>
    <p:sldId id="1407" r:id="rId152"/>
    <p:sldId id="1397" r:id="rId153"/>
    <p:sldId id="1398" r:id="rId154"/>
    <p:sldId id="1399" r:id="rId155"/>
    <p:sldId id="1408" r:id="rId156"/>
    <p:sldId id="1400" r:id="rId157"/>
    <p:sldId id="1401" r:id="rId158"/>
    <p:sldId id="1402" r:id="rId159"/>
    <p:sldId id="1403" r:id="rId160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80" clrIdx="0">
    <p:extLst>
      <p:ext uri="{19B8F6BF-5375-455C-9EA6-DF929625EA0E}">
        <p15:presenceInfo xmlns:p15="http://schemas.microsoft.com/office/powerpoint/2012/main" userId="Windows 사용자" providerId="None"/>
      </p:ext>
    </p:extLst>
  </p:cmAuthor>
  <p:cmAuthor id="2" name="82102" initials="8" lastIdx="11" clrIdx="1">
    <p:extLst>
      <p:ext uri="{19B8F6BF-5375-455C-9EA6-DF929625EA0E}">
        <p15:presenceInfo xmlns:p15="http://schemas.microsoft.com/office/powerpoint/2012/main" userId="ebaab481b8262003" providerId="Windows Live"/>
      </p:ext>
    </p:extLst>
  </p:cmAuthor>
  <p:cmAuthor id="3" name="Owner" initials="Owner" lastIdx="38" clrIdx="2">
    <p:extLst>
      <p:ext uri="{19B8F6BF-5375-455C-9EA6-DF929625EA0E}">
        <p15:presenceInfo xmlns:p15="http://schemas.microsoft.com/office/powerpoint/2012/main" userId="Own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CCFF"/>
    <a:srgbClr val="0A7E67"/>
    <a:srgbClr val="99CCFF"/>
    <a:srgbClr val="F77D7F"/>
    <a:srgbClr val="9966FF"/>
    <a:srgbClr val="CC99FF"/>
    <a:srgbClr val="9999FF"/>
    <a:srgbClr val="363636"/>
    <a:srgbClr val="5BB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44" autoAdjust="0"/>
    <p:restoredTop sz="94660"/>
  </p:normalViewPr>
  <p:slideViewPr>
    <p:cSldViewPr>
      <p:cViewPr varScale="1">
        <p:scale>
          <a:sx n="114" d="100"/>
          <a:sy n="114" d="100"/>
        </p:scale>
        <p:origin x="1998" y="108"/>
      </p:cViewPr>
      <p:guideLst>
        <p:guide orient="horz" pos="1162"/>
        <p:guide pos="3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1932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notesMaster" Target="notesMasters/notesMaster1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commentAuthors" Target="commentAuthor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5:14:33.419" idx="14">
    <p:pos x="3029" y="927"/>
    <p:text>텍스트창이 화면 상단의 중앙에 더 크게 위치하도록, 텍스트 크기 더 크고 진하게 수정 요망.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10-21T22:21:12.081" idx="26">
    <p:pos x="2436" y="708"/>
    <p:text>마이크 삭제</p:text>
    <p:extLst>
      <p:ext uri="{C676402C-5697-4E1C-873F-D02D1690AC5C}">
        <p15:threadingInfo xmlns:p15="http://schemas.microsoft.com/office/powerpoint/2012/main" timeZoneBias="-540"/>
      </p:ext>
    </p:extLst>
  </p:cm>
  <p:cm authorId="3" dt="2020-10-21T22:21:34.220" idx="27">
    <p:pos x="3603" y="791"/>
    <p:text>마이크 삭제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3T10:29:46.483" idx="79">
    <p:pos x="2753" y="1030"/>
    <p:text>박스 크기 이렇게 키워 주시고, '은/는' 앞에 바(-) 삭제 부탁드립니다.  향후 동일하게 수정 예정이니 반영 부타드립니다.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3T10:10:24.816" idx="74">
    <p:pos x="2741" y="2108"/>
    <p:text>이 부분의 바탕 회색 박스는 이와 같이 삭제 바랍니다(상단의 회색 박스만 남김).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3T10:11:51.734" idx="75">
    <p:pos x="2789" y="2186"/>
    <p:text>이 부분의 바탕 회색 박스는 이와 같이 삭제 바랍니다(상단의 회색 박스만 남김).. 위의 박스 내 글자와 아래  두 줄은 칸 간격을 좀 더 좁혀 주세요.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3T10:14:13.108" idx="76">
    <p:pos x="10" y="10"/>
    <p:text>중간 두 줄의 바탕 회색 박스는 이와 같이 삭제 바랍니다((상하단의 회색 박스만 남김)..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3T10:15:11.834" idx="77">
    <p:pos x="10" y="10"/>
    <p:text>중간 두 줄의 바탕 회색 박스는 이와 같이 삭제 바랍니다((상하단의 회색 박스만 남김)..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3T10:06:38.208" idx="72">
    <p:pos x="3666" y="1523"/>
    <p:text>글씨 더 크고 진하게(이하 물방울 내 글자 동일 하게 수정 바람)</p:text>
    <p:extLst>
      <p:ext uri="{C676402C-5697-4E1C-873F-D02D1690AC5C}">
        <p15:threadingInfo xmlns:p15="http://schemas.microsoft.com/office/powerpoint/2012/main" timeZoneBias="-540"/>
      </p:ext>
    </p:extLst>
  </p:cm>
  <p:cm authorId="1" dt="2020-10-23T10:07:18.140" idx="73">
    <p:pos x="1318" y="2022"/>
    <p:text>글씨 더 크고 진하게(이하 물방울 내 글자 동일 하게 수정 바람)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5:27:39.470" idx="21">
    <p:pos x="5651" y="684"/>
    <p:text>교사 캐릭터 삭제</p:text>
    <p:extLst>
      <p:ext uri="{C676402C-5697-4E1C-873F-D02D1690AC5C}">
        <p15:threadingInfo xmlns:p15="http://schemas.microsoft.com/office/powerpoint/2012/main" timeZoneBias="-540"/>
      </p:ext>
    </p:extLst>
  </p:cm>
  <p:cm authorId="1" dt="2020-10-21T15:40:31.196" idx="28">
    <p:pos x="2732" y="2134"/>
    <p:text>유키의 글자 색을 더 흐린 색으로 해주세요. 하단의 '에릭입니다.'에서 '에릭'과 '입니다.'사이에 공간 없어야 하고 진한 글씨로 부탁드립니다.</p:text>
    <p:extLst>
      <p:ext uri="{C676402C-5697-4E1C-873F-D02D1690AC5C}">
        <p15:threadingInfo xmlns:p15="http://schemas.microsoft.com/office/powerpoint/2012/main" timeZoneBias="-540"/>
      </p:ext>
    </p:extLst>
  </p:cm>
  <p:cm authorId="1" dt="2020-10-23T15:43:08.847" idx="80">
    <p:pos x="5615" y="797"/>
    <p:text>삭제. 앞 화면으로 이동했음.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5:40:46.916" idx="29">
    <p:pos x="2721" y="1969"/>
    <p:text>에릭의 글자색을 흐린 색으로 해 주세요.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5:42:02.415" idx="30">
    <p:pos x="5058" y="694"/>
    <p:text>교사 캐릭터 삭제.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5:50:27.906" idx="37">
    <p:pos x="5451" y="878"/>
    <p:text>교사의 내레이션 삭제</p:text>
    <p:extLst>
      <p:ext uri="{C676402C-5697-4E1C-873F-D02D1690AC5C}">
        <p15:threadingInfo xmlns:p15="http://schemas.microsoft.com/office/powerpoint/2012/main" timeZoneBias="-540"/>
      </p:ext>
    </p:extLst>
  </p:cm>
  <p:cm authorId="1" dt="2020-10-21T15:50:37.563" idx="38">
    <p:pos x="4918" y="3567"/>
    <p:text>삭제</p:text>
    <p:extLst>
      <p:ext uri="{C676402C-5697-4E1C-873F-D02D1690AC5C}">
        <p15:threadingInfo xmlns:p15="http://schemas.microsoft.com/office/powerpoint/2012/main" timeZoneBias="-540"/>
      </p:ext>
    </p:extLst>
  </p:cm>
  <p:cm authorId="1" dt="2020-10-21T15:51:04.597" idx="39">
    <p:pos x="5621" y="753"/>
    <p:text>적절한 효과음 삽입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6:01:11.006" idx="42">
    <p:pos x="3660" y="1305"/>
    <p:text>''입니다', '흐엉' 텍스트 상자가 위 아래로 배치되도록 수정. 이하 연습 모두 수정할 것.</p:text>
    <p:extLst>
      <p:ext uri="{C676402C-5697-4E1C-873F-D02D1690AC5C}">
        <p15:threadingInfo xmlns:p15="http://schemas.microsoft.com/office/powerpoint/2012/main" timeZoneBias="-540"/>
      </p:ext>
    </p:extLst>
  </p:cm>
  <p:cm authorId="2" dt="2020-10-21T19:42:58.296" idx="6">
    <p:pos x="2818" y="822"/>
    <p:text>흐엉 그림을 더 크게 메인에 배치. 이하 연습 그림 모두 수정할 것.</p:text>
    <p:extLst>
      <p:ext uri="{C676402C-5697-4E1C-873F-D02D1690AC5C}">
        <p15:threadingInfo xmlns:p15="http://schemas.microsoft.com/office/powerpoint/2012/main" timeZoneBias="-540"/>
      </p:ext>
    </p:extLst>
  </p:cm>
  <p:cm authorId="2" dt="2020-10-21T19:54:36.290" idx="9">
    <p:pos x="989" y="703"/>
    <p:text>향후 '연습1'에서 목표문형인 '입니다', '연습 1', '보기' 박스 크기와 글자 크기를 이런 방식으로 부탁드립니다.</p:text>
    <p:extLst>
      <p:ext uri="{C676402C-5697-4E1C-873F-D02D1690AC5C}">
        <p15:threadingInfo xmlns:p15="http://schemas.microsoft.com/office/powerpoint/2012/main" timeZoneBias="-540"/>
      </p:ext>
    </p:extLst>
  </p:cm>
  <p:cm authorId="3" dt="2020-10-21T21:06:28.462" idx="4">
    <p:pos x="2320" y="2218"/>
    <p:text>#5두 칸 동일한 너비로 수정할 것. 이하 연습 모두 수정할 것, 답이 들어가도록 여유있게  칸 설정하시되 향후 답이 들어간 텍스트가 박스에 보일 때는 '흐엉입니다.'가 띄어쓰기 없이 붙어 있어야 합니다.</p:text>
    <p:extLst>
      <p:ext uri="{C676402C-5697-4E1C-873F-D02D1690AC5C}">
        <p15:threadingInfo xmlns:p15="http://schemas.microsoft.com/office/powerpoint/2012/main" timeZoneBias="-540"/>
      </p:ext>
    </p:extLst>
  </p:cm>
  <p:cm authorId="1" dt="2020-10-23T10:26:51.116" idx="78">
    <p:pos x="823" y="1118"/>
    <p:text>위의 '입니다'보다 작은 글씨로 부탁드립니다.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6:14:15.251" idx="48">
    <p:pos x="2378" y="2729"/>
    <p:text>'호주 사람입니다'가 들어갈 만큼 칸을 늘려야 함.</p:text>
    <p:extLst>
      <p:ext uri="{C676402C-5697-4E1C-873F-D02D1690AC5C}">
        <p15:threadingInfo xmlns:p15="http://schemas.microsoft.com/office/powerpoint/2012/main" timeZoneBias="-540"/>
      </p:ext>
    </p:extLst>
  </p:cm>
  <p:cm authorId="1" dt="2020-10-21T16:16:00.538" idx="51">
    <p:pos x="2378" y="2865"/>
    <p:text>두 칸을 동일한 너비로 수정할 것.</p:text>
    <p:extLst>
      <p:ext uri="{C676402C-5697-4E1C-873F-D02D1690AC5C}">
        <p15:threadingInfo xmlns:p15="http://schemas.microsoft.com/office/powerpoint/2012/main" timeZoneBias="-540">
          <p15:parentCm authorId="1" idx="48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6:14:51.425" idx="49">
    <p:pos x="4150" y="2138"/>
    <p:text>'미국 사람입니다'가 들어갈 만큼 칸을 늘려야 함.</p:text>
    <p:extLst>
      <p:ext uri="{C676402C-5697-4E1C-873F-D02D1690AC5C}">
        <p15:threadingInfo xmlns:p15="http://schemas.microsoft.com/office/powerpoint/2012/main" timeZoneBias="-540"/>
      </p:ext>
    </p:extLst>
  </p:cm>
  <p:cm authorId="1" dt="2020-10-21T16:16:05.179" idx="52">
    <p:pos x="4150" y="2274"/>
    <p:text>두 칸을 동일한 너비로 수정할 것.</p:text>
    <p:extLst>
      <p:ext uri="{C676402C-5697-4E1C-873F-D02D1690AC5C}">
        <p15:threadingInfo xmlns:p15="http://schemas.microsoft.com/office/powerpoint/2012/main" timeZoneBias="-540">
          <p15:parentCm authorId="1" idx="49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6:24:14.390" idx="63">
    <p:pos x="1607" y="2538"/>
    <p:text>[ ] 제거 빈칸 상자로 수정. 이하 연습 모두 동일하게 수정할 것.</p:text>
    <p:extLst>
      <p:ext uri="{C676402C-5697-4E1C-873F-D02D1690AC5C}">
        <p15:threadingInfo xmlns:p15="http://schemas.microsoft.com/office/powerpoint/2012/main" timeZoneBias="-540"/>
      </p:ext>
    </p:extLst>
  </p:cm>
  <p:cm authorId="1" dt="2020-10-21T16:24:22.340" idx="64">
    <p:pos x="2572" y="2536"/>
    <p:text>녹음 버튼 : 유키 밑의 빈 칸 상자 앞으로 이동. 이하 연습 모두 동일하게 수정할 것.</p:text>
    <p:extLst>
      <p:ext uri="{C676402C-5697-4E1C-873F-D02D1690AC5C}">
        <p15:threadingInfo xmlns:p15="http://schemas.microsoft.com/office/powerpoint/2012/main" timeZoneBias="-540"/>
      </p:ext>
    </p:extLst>
  </p:cm>
  <p:cm authorId="1" dt="2020-10-21T16:24:30.825" idx="65">
    <p:pos x="3663" y="2543"/>
    <p:text>[ ] -&gt; 빈칸 상자로 수정. 이하 연습 모두 동일하게 수정할 것.</p:text>
    <p:extLst>
      <p:ext uri="{C676402C-5697-4E1C-873F-D02D1690AC5C}">
        <p15:threadingInfo xmlns:p15="http://schemas.microsoft.com/office/powerpoint/2012/main" timeZoneBias="-540"/>
      </p:ext>
    </p:extLst>
  </p:cm>
  <p:cm authorId="1" dt="2020-10-21T16:24:40.467" idx="66">
    <p:pos x="1779" y="2543"/>
    <p:text>'이윤아입니다.' 진하게. 이하 연습 모두 동일하게수정할 것.</p:text>
    <p:extLst>
      <p:ext uri="{C676402C-5697-4E1C-873F-D02D1690AC5C}">
        <p15:threadingInfo xmlns:p15="http://schemas.microsoft.com/office/powerpoint/2012/main" timeZoneBias="-540"/>
      </p:ext>
    </p:extLst>
  </p:cm>
  <p:cm authorId="2" dt="2020-10-22T11:24:28.199" idx="11">
    <p:pos x="994" y="773"/>
    <p:text>입니다, 연습 2, 보기 박스 및 글자 크기 이런 방식으로 부탁드립니다. 이하 연습 모두 수정할 것.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1F553AA-1881-431A-B43E-6DF27D288A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97C74B-77E8-46E0-BA2A-0EF72CEE1A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810BCEF2-0E6E-45BC-85D8-633F9606C43C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B6AE0F-E630-4E2F-8358-132B079DFA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A2C90F-7A11-4970-AA43-C780861390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F5E7DC75-EE28-45F7-95F3-145E25A0CBA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797D26A-FFC5-41AF-BD6E-14D59E5F42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7AB5CE-95A6-4B2C-AFAB-4150AD2B02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1DEFF3F-B4AC-4BAF-8EB0-E787A65D7BF3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D41F086C-A17A-4717-A8A2-5DCF47767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3EFDFF1E-BFB3-41B3-A56E-119818686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0F5BD-A36E-4E2A-8503-1171C59E16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EB366F-57F7-4AE5-9FD7-1606C0FDF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873F492-1E90-47BC-AEA0-2725E86F23D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0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ㄱ</a:t>
            </a:r>
            <a:r>
              <a:rPr lang="ko-KR" altLang="en-US" dirty="0"/>
              <a:t> 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3F492-1E90-47BC-AEA0-2725E86F23D8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5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07504" y="5126995"/>
            <a:ext cx="7560840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자막 </a:t>
            </a:r>
            <a:r>
              <a:rPr lang="en-US" altLang="ko-KR" sz="1000" dirty="0"/>
              <a:t>: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5375576"/>
            <a:ext cx="7567822" cy="248125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7812360" y="116632"/>
            <a:ext cx="28803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15184" y="413808"/>
            <a:ext cx="2476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06E57-BA1B-4FF8-B797-1AE0024D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3F21AE6-0BDD-4E90-99CD-6D8FD04B417B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A2730D-3E79-4AF6-8BD0-CA272960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03C56-6784-4E09-823F-B191A07D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F417ACD-7C22-43EC-BCB6-6C9FB94A81E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29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FA12D3-F4E3-4C55-8E7B-662BC8FBEF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FADCF34-8AB2-4F26-A0F9-F09185AB47CB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F936C9-A31D-4A75-BF71-69875ECC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F45779-5592-45E5-B347-D17666BE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8180733-851F-4E3E-B83C-43C32BC130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640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B8EBC-2EFE-4752-A437-2D35F4AE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379955A-DA31-4219-97B6-A8048CB56E86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49CE64-F664-406C-8CF7-F621B013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B9DF6-D43B-4ECF-B93F-0B2AECBC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AAA85C9-30D7-43D7-A5E4-130EC1DFC2E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66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196B64-A2C0-466C-85DD-02A8632E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AFBDB26-262E-4DA6-B285-AABF671730BE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702CE-5DE5-4386-A7E5-7348668A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5F93D-1E76-40B3-9EE2-65CC8CAD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0336A3-C16B-4898-9DDD-A3B1BBE9649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10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49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71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687DF-DD8F-4706-8546-88857CA1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3A52FEE-6801-4A0C-BB51-BEF32D01CFFC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0C32DA-9375-4C85-A782-4C207951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4C2A09-766A-4D9C-9874-F96A3BE8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F44D3D6-AC5C-488B-B2B3-6762C07AA22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77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25B144-3930-4926-AE3E-C65C8CB7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38D3E32-FB41-4846-8493-56637D547C80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323965-49DB-47EE-A498-079E52E3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E37F3-2169-4502-9374-89F25841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6592943-0BB4-456A-8238-985EB57109A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1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21BD3-3B6C-479E-A649-8774078E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CDF729A-9850-427E-AE9A-B824DA7EFAD2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E7EE5-0213-4BD6-8A5F-57814DC7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1A98D-F35D-4CFB-A702-03AB8E30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8B39CA8-E32D-45A9-A350-85C90556D76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6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45796C-AA6E-4765-A4AD-58AFEEA7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0A9D86B-4A96-4B67-9B8A-A613CEF800AF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9207C-0546-42B6-8425-433DE957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1881A-264A-467E-9525-A9C9E646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8C56B4-9ED8-4F80-A6CA-540FE4FDF56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41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0ED860-8A4C-478B-AD8A-B321AAF4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8EE887CD-E764-44D5-88C8-EECDA439AF1C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4C86B8-0260-4819-916A-E1FA5F64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4939AB-37FE-4B54-B27D-5C711660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F1A658-D995-4412-8420-85F7B56C15E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97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8E5948-642D-4214-89A3-7AA789A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F056AB2-6F39-4D35-9047-610E7CB00FD5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617973-D789-487D-8993-BBB09D69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67493-D4E0-476F-ACAA-B052816A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4DCE9DB-0BFD-467F-9DB7-B5533487F82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837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6C3416-1C46-4877-9298-614F2F7C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A69530D-241E-427A-B723-04A070DFC3F4}" type="datetimeFigureOut">
              <a:rPr lang="ko-KR" altLang="en-US"/>
              <a:pPr>
                <a:defRPr/>
              </a:pPr>
              <a:t>2020-11-28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C83272-054E-48AC-B1B3-6D8FAF3E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C03EE4-F8D0-4D12-A671-0ACEA807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295222D-36CB-4E7B-9683-99A6E89AB81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8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822E7203-CD74-4B6B-B800-35F874EE2F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500" y="53975"/>
            <a:ext cx="636588" cy="323850"/>
          </a:xfrm>
          <a:prstGeom prst="rect">
            <a:avLst/>
          </a:prstGeom>
          <a:solidFill>
            <a:schemeClr val="accent3">
              <a:alpha val="30000"/>
            </a:schemeClr>
          </a:solidFill>
          <a:ln w="952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0" lang="ko-KR" altLang="en-US" sz="1000" b="1">
                <a:solidFill>
                  <a:schemeClr val="accent3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과정명</a:t>
            </a:r>
            <a:endParaRPr kumimoji="0" lang="ko-KR" altLang="en-US" sz="1000" b="1" dirty="0">
              <a:solidFill>
                <a:schemeClr val="accent3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6A11F31F-31DA-4635-8F4D-9CF1EB0B87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3100" y="53975"/>
            <a:ext cx="1998663" cy="3238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0" lang="ko-KR" altLang="en-US" sz="900" dirty="0">
                <a:latin typeface="나눔고딕" pitchFamily="50" charset="-127"/>
                <a:ea typeface="나눔고딕" pitchFamily="50" charset="-127"/>
              </a:rPr>
              <a:t>연세대학교 한국어학당 온라인 콘텐츠</a:t>
            </a:r>
          </a:p>
        </p:txBody>
      </p:sp>
      <p:sp>
        <p:nvSpPr>
          <p:cNvPr id="1030" name="Rectangle 4">
            <a:extLst>
              <a:ext uri="{FF2B5EF4-FFF2-40B4-BE49-F238E27FC236}">
                <a16:creationId xmlns:a16="http://schemas.microsoft.com/office/drawing/2014/main" id="{8A370607-740E-4067-BC3D-D2BD2ED951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84550" y="53975"/>
            <a:ext cx="3616325" cy="3238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latinLnBrk="1" hangingPunct="1">
              <a:defRPr/>
            </a:pPr>
            <a:r>
              <a:rPr kumimoji="0"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kumimoji="0" lang="ko-KR" altLang="en-US" sz="900" dirty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kumimoji="0"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kumimoji="0" lang="ko-KR" altLang="en-US" sz="900" dirty="0">
                <a:latin typeface="나눔고딕" pitchFamily="50" charset="-127"/>
                <a:ea typeface="나눔고딕" pitchFamily="50" charset="-127"/>
              </a:rPr>
              <a:t>항 저는 미국 사람입니다</a:t>
            </a:r>
            <a:r>
              <a:rPr kumimoji="0"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endParaRPr kumimoji="0"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74985A49-6E11-45A3-A411-4E335F13FC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64375" y="53975"/>
            <a:ext cx="719138" cy="323850"/>
          </a:xfrm>
          <a:prstGeom prst="rect">
            <a:avLst/>
          </a:prstGeom>
          <a:solidFill>
            <a:schemeClr val="accent3">
              <a:alpha val="30000"/>
            </a:schemeClr>
          </a:solidFill>
          <a:ln w="952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0" lang="ko-KR" altLang="en-US" sz="1000" b="1">
                <a:solidFill>
                  <a:schemeClr val="accent3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화면번호</a:t>
            </a:r>
          </a:p>
        </p:txBody>
      </p:sp>
      <p:sp>
        <p:nvSpPr>
          <p:cNvPr id="1032" name="Rectangle 6">
            <a:extLst>
              <a:ext uri="{FF2B5EF4-FFF2-40B4-BE49-F238E27FC236}">
                <a16:creationId xmlns:a16="http://schemas.microsoft.com/office/drawing/2014/main" id="{D9073224-07B4-4395-8A21-3097065E0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77163" y="53975"/>
            <a:ext cx="1295400" cy="3238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defRPr/>
            </a:pPr>
            <a:endParaRPr kumimoji="0" lang="de-DE" altLang="ko-KR" sz="1000"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1033" name="Rectangle 7">
            <a:extLst>
              <a:ext uri="{FF2B5EF4-FFF2-40B4-BE49-F238E27FC236}">
                <a16:creationId xmlns:a16="http://schemas.microsoft.com/office/drawing/2014/main" id="{02D98DC9-D044-48FF-B0B8-09FCFDB9E7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88275" y="449263"/>
            <a:ext cx="1295400" cy="323850"/>
          </a:xfrm>
          <a:prstGeom prst="rect">
            <a:avLst/>
          </a:prstGeom>
          <a:solidFill>
            <a:schemeClr val="accent3">
              <a:alpha val="30000"/>
            </a:schemeClr>
          </a:solidFill>
          <a:ln w="952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0" lang="ko-KR" altLang="en-US" sz="1000" b="1" dirty="0">
                <a:solidFill>
                  <a:schemeClr val="accent3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 설명</a:t>
            </a:r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81B39C86-0BC2-4285-A44C-16B0F56DA0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36850" y="53975"/>
            <a:ext cx="647700" cy="323850"/>
          </a:xfrm>
          <a:prstGeom prst="rect">
            <a:avLst/>
          </a:prstGeom>
          <a:solidFill>
            <a:schemeClr val="accent3">
              <a:alpha val="30000"/>
            </a:schemeClr>
          </a:solidFill>
          <a:ln w="952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0" lang="ko-KR" altLang="en-US" sz="1000" b="1">
                <a:solidFill>
                  <a:schemeClr val="accent3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차시명</a:t>
            </a:r>
          </a:p>
        </p:txBody>
      </p:sp>
      <p:sp>
        <p:nvSpPr>
          <p:cNvPr id="2058" name="Rectangle 12">
            <a:extLst>
              <a:ext uri="{FF2B5EF4-FFF2-40B4-BE49-F238E27FC236}">
                <a16:creationId xmlns:a16="http://schemas.microsoft.com/office/drawing/2014/main" id="{F0BC0220-2133-43C9-B42F-B58D5C98BF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213" y="5537200"/>
            <a:ext cx="7704137" cy="1252538"/>
          </a:xfrm>
          <a:prstGeom prst="rect">
            <a:avLst/>
          </a:prstGeom>
          <a:noFill/>
          <a:ln w="317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1" hangingPunct="1">
              <a:defRPr/>
            </a:pPr>
            <a:endParaRPr kumimoji="0" lang="ko-KR" altLang="ko-KR" sz="2400" b="1">
              <a:solidFill>
                <a:srgbClr val="EBF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623E3CC9-FE2F-4896-997D-76F886704B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48600" y="804863"/>
            <a:ext cx="1295400" cy="599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latinLnBrk="1" hangingPunct="1"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8" name="Rectangle 14">
            <a:extLst>
              <a:ext uri="{FF2B5EF4-FFF2-40B4-BE49-F238E27FC236}">
                <a16:creationId xmlns:a16="http://schemas.microsoft.com/office/drawing/2014/main" id="{59510E10-1EC9-4CE8-9DE2-212E5D8D7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" y="968375"/>
            <a:ext cx="7704138" cy="464026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3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latinLnBrk="1" hangingPunct="1"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61" name="AutoShape 19">
            <a:extLst>
              <a:ext uri="{FF2B5EF4-FFF2-40B4-BE49-F238E27FC236}">
                <a16:creationId xmlns:a16="http://schemas.microsoft.com/office/drawing/2014/main" id="{B0F08504-5D50-4170-95C8-CDD44E81E8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07300" y="457200"/>
            <a:ext cx="142875" cy="179388"/>
          </a:xfrm>
          <a:prstGeom prst="flowChartAlternateProcess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" rIns="18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8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X</a:t>
            </a:r>
            <a:endParaRPr kumimoji="0" lang="en-US" altLang="ko-KR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C7547ADA-8947-4D95-BF79-75DE626F8CC4}"/>
              </a:ext>
            </a:extLst>
          </p:cNvPr>
          <p:cNvSpPr/>
          <p:nvPr userDrawn="1"/>
        </p:nvSpPr>
        <p:spPr>
          <a:xfrm>
            <a:off x="607194" y="638175"/>
            <a:ext cx="1084486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대화</a:t>
            </a: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E6FD1C8D-F08B-4CD6-A8E2-EF07CE637428}"/>
              </a:ext>
            </a:extLst>
          </p:cNvPr>
          <p:cNvSpPr/>
          <p:nvPr userDrawn="1"/>
        </p:nvSpPr>
        <p:spPr>
          <a:xfrm>
            <a:off x="3351213" y="638175"/>
            <a:ext cx="941387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읽기</a:t>
            </a:r>
            <a:endParaRPr lang="en-US" altLang="ko-KR" sz="1300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E28C8031-1FD8-4357-A473-C8D96BE28E40}"/>
              </a:ext>
            </a:extLst>
          </p:cNvPr>
          <p:cNvSpPr/>
          <p:nvPr userDrawn="1"/>
        </p:nvSpPr>
        <p:spPr>
          <a:xfrm>
            <a:off x="4216400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듣기</a:t>
            </a: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1AB5E88F-743F-4CF2-B741-135F22E0B44E}"/>
              </a:ext>
            </a:extLst>
          </p:cNvPr>
          <p:cNvSpPr/>
          <p:nvPr userDrawn="1"/>
        </p:nvSpPr>
        <p:spPr>
          <a:xfrm>
            <a:off x="5080000" y="636588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말하기</a:t>
            </a:r>
          </a:p>
        </p:txBody>
      </p:sp>
      <p:sp>
        <p:nvSpPr>
          <p:cNvPr id="21" name="직사각형 1">
            <a:extLst>
              <a:ext uri="{FF2B5EF4-FFF2-40B4-BE49-F238E27FC236}">
                <a16:creationId xmlns:a16="http://schemas.microsoft.com/office/drawing/2014/main" id="{CB47744C-7364-4C38-9E92-DB91C11DCED4}"/>
              </a:ext>
            </a:extLst>
          </p:cNvPr>
          <p:cNvSpPr/>
          <p:nvPr userDrawn="1"/>
        </p:nvSpPr>
        <p:spPr>
          <a:xfrm>
            <a:off x="5924550" y="636588"/>
            <a:ext cx="939800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쓰기</a:t>
            </a:r>
          </a:p>
        </p:txBody>
      </p:sp>
      <p:sp>
        <p:nvSpPr>
          <p:cNvPr id="22" name="직사각형 1">
            <a:extLst>
              <a:ext uri="{FF2B5EF4-FFF2-40B4-BE49-F238E27FC236}">
                <a16:creationId xmlns:a16="http://schemas.microsoft.com/office/drawing/2014/main" id="{4F3B3B77-4764-4446-B3BF-59D23879F05A}"/>
              </a:ext>
            </a:extLst>
          </p:cNvPr>
          <p:cNvSpPr/>
          <p:nvPr userDrawn="1"/>
        </p:nvSpPr>
        <p:spPr>
          <a:xfrm>
            <a:off x="6799263" y="636588"/>
            <a:ext cx="941387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발음</a:t>
            </a:r>
          </a:p>
        </p:txBody>
      </p:sp>
      <p:sp>
        <p:nvSpPr>
          <p:cNvPr id="24" name="Rectangle 1492">
            <a:extLst>
              <a:ext uri="{FF2B5EF4-FFF2-40B4-BE49-F238E27FC236}">
                <a16:creationId xmlns:a16="http://schemas.microsoft.com/office/drawing/2014/main" id="{5813E4F5-4548-4F8D-88DC-58455CBDA9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36750" y="5424488"/>
            <a:ext cx="5607050" cy="1619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>
                  <a:alpha val="67000"/>
                </a:srgbClr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  <a:defRPr/>
            </a:pPr>
            <a:endParaRPr kumimoji="0" lang="ko-KR" altLang="en-US" sz="100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5" name="Freeform 115">
            <a:extLst>
              <a:ext uri="{FF2B5EF4-FFF2-40B4-BE49-F238E27FC236}">
                <a16:creationId xmlns:a16="http://schemas.microsoft.com/office/drawing/2014/main" id="{520AB9B8-270D-49A1-94FA-76D707B8639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6084888" y="5424488"/>
            <a:ext cx="1528762" cy="198437"/>
          </a:xfrm>
          <a:custGeom>
            <a:avLst/>
            <a:gdLst>
              <a:gd name="T0" fmla="*/ 2147483646 w 2352"/>
              <a:gd name="T1" fmla="*/ 2147483646 h 207"/>
              <a:gd name="T2" fmla="*/ 0 w 2352"/>
              <a:gd name="T3" fmla="*/ 2147483646 h 207"/>
              <a:gd name="T4" fmla="*/ 0 w 2352"/>
              <a:gd name="T5" fmla="*/ 2147483646 h 207"/>
              <a:gd name="T6" fmla="*/ 2147483646 w 2352"/>
              <a:gd name="T7" fmla="*/ 0 h 207"/>
              <a:gd name="T8" fmla="*/ 2147483646 w 2352"/>
              <a:gd name="T9" fmla="*/ 2147483646 h 2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52"/>
              <a:gd name="T16" fmla="*/ 0 h 207"/>
              <a:gd name="T17" fmla="*/ 2352 w 2352"/>
              <a:gd name="T18" fmla="*/ 207 h 2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52" h="207">
                <a:moveTo>
                  <a:pt x="2352" y="207"/>
                </a:moveTo>
                <a:lnTo>
                  <a:pt x="0" y="207"/>
                </a:lnTo>
                <a:lnTo>
                  <a:pt x="0" y="3"/>
                </a:lnTo>
                <a:cubicBezTo>
                  <a:pt x="0" y="3"/>
                  <a:pt x="1053" y="1"/>
                  <a:pt x="2107" y="0"/>
                </a:cubicBezTo>
                <a:cubicBezTo>
                  <a:pt x="2287" y="36"/>
                  <a:pt x="2352" y="207"/>
                  <a:pt x="2352" y="207"/>
                </a:cubicBezTo>
                <a:close/>
              </a:path>
            </a:pathLst>
          </a:custGeom>
          <a:solidFill>
            <a:srgbClr val="E1EACD">
              <a:alpha val="50195"/>
            </a:srgbClr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/>
          <a:lstStyle/>
          <a:p>
            <a:endParaRPr lang="en-US"/>
          </a:p>
        </p:txBody>
      </p:sp>
      <p:sp>
        <p:nvSpPr>
          <p:cNvPr id="26" name="Text Box 1498">
            <a:extLst>
              <a:ext uri="{FF2B5EF4-FFF2-40B4-BE49-F238E27FC236}">
                <a16:creationId xmlns:a16="http://schemas.microsoft.com/office/drawing/2014/main" id="{394C8D09-0C4F-4B15-8C67-9768F80C66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03950" y="5394325"/>
            <a:ext cx="1358900" cy="246063"/>
          </a:xfrm>
          <a:prstGeom prst="rect">
            <a:avLst/>
          </a:prstGeom>
          <a:noFill/>
          <a:ln>
            <a:noFill/>
          </a:ln>
        </p:spPr>
        <p:txBody>
          <a:bodyPr wrap="none" lIns="0" rIns="0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000" dirty="0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</a:rPr>
              <a:t>◀ Back              Next ▶</a:t>
            </a:r>
          </a:p>
        </p:txBody>
      </p:sp>
      <p:sp>
        <p:nvSpPr>
          <p:cNvPr id="27" name="Line 1501">
            <a:extLst>
              <a:ext uri="{FF2B5EF4-FFF2-40B4-BE49-F238E27FC236}">
                <a16:creationId xmlns:a16="http://schemas.microsoft.com/office/drawing/2014/main" id="{BBEE9ECC-5EFB-49CC-B204-6B2FAA5A7A0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563" y="5416550"/>
            <a:ext cx="7559675" cy="0"/>
          </a:xfrm>
          <a:prstGeom prst="line">
            <a:avLst/>
          </a:prstGeom>
          <a:noFill/>
          <a:ln w="9525">
            <a:solidFill>
              <a:schemeClr val="accent3">
                <a:alpha val="59999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048" name="그룹 71">
            <a:extLst>
              <a:ext uri="{FF2B5EF4-FFF2-40B4-BE49-F238E27FC236}">
                <a16:creationId xmlns:a16="http://schemas.microsoft.com/office/drawing/2014/main" id="{FF94764F-2845-4AB8-9C97-84B1D45D76D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89275" y="5459413"/>
            <a:ext cx="1495425" cy="120650"/>
            <a:chOff x="2161013" y="5439556"/>
            <a:chExt cx="2215222" cy="146347"/>
          </a:xfrm>
        </p:grpSpPr>
        <p:sp>
          <p:nvSpPr>
            <p:cNvPr id="29" name="Line 1494">
              <a:extLst>
                <a:ext uri="{FF2B5EF4-FFF2-40B4-BE49-F238E27FC236}">
                  <a16:creationId xmlns:a16="http://schemas.microsoft.com/office/drawing/2014/main" id="{030F911D-0C52-435D-A9AC-AF1D4D38D85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2358549" y="5506952"/>
              <a:ext cx="2017686" cy="0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fontAlgn="auto" latinLnBrk="1" hangingPunct="1">
                <a:spcBef>
                  <a:spcPct val="50000"/>
                </a:spcBef>
                <a:spcAft>
                  <a:spcPts val="0"/>
                </a:spcAft>
                <a:defRPr/>
              </a:pPr>
              <a:endParaRPr kumimoji="0" lang="ko-KR" altLang="en-US" sz="100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Line 1539">
              <a:extLst>
                <a:ext uri="{FF2B5EF4-FFF2-40B4-BE49-F238E27FC236}">
                  <a16:creationId xmlns:a16="http://schemas.microsoft.com/office/drawing/2014/main" id="{8FC60635-340D-4B59-A8F0-318D5A4E6F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161013" y="5506952"/>
              <a:ext cx="792495" cy="0"/>
            </a:xfrm>
            <a:prstGeom prst="line">
              <a:avLst/>
            </a:prstGeom>
            <a:solidFill>
              <a:srgbClr val="6600FF">
                <a:alpha val="91765"/>
              </a:srgbClr>
            </a:solidFill>
            <a:ln w="57150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fontAlgn="auto" latinLnBrk="1" hangingPunct="1">
                <a:spcBef>
                  <a:spcPct val="50000"/>
                </a:spcBef>
                <a:spcAft>
                  <a:spcPts val="0"/>
                </a:spcAft>
                <a:defRPr/>
              </a:pPr>
              <a:endParaRPr kumimoji="0" lang="ko-KR" altLang="en-US" sz="100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Oval 1540">
              <a:extLst>
                <a:ext uri="{FF2B5EF4-FFF2-40B4-BE49-F238E27FC236}">
                  <a16:creationId xmlns:a16="http://schemas.microsoft.com/office/drawing/2014/main" id="{2EA5912C-FB78-412F-B6D7-8E28EAAB6D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20586" y="5439556"/>
              <a:ext cx="89361" cy="146347"/>
            </a:xfrm>
            <a:prstGeom prst="ellipse">
              <a:avLst/>
            </a:prstGeom>
            <a:solidFill>
              <a:schemeClr val="tx2">
                <a:lumMod val="75000"/>
                <a:alpha val="92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endParaRPr kumimoji="0" lang="ko-KR" altLang="en-US" sz="100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2" name="Text Box 1496">
            <a:extLst>
              <a:ext uri="{FF2B5EF4-FFF2-40B4-BE49-F238E27FC236}">
                <a16:creationId xmlns:a16="http://schemas.microsoft.com/office/drawing/2014/main" id="{97DC1DAD-E750-4E41-B51E-7D408BF9949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3263" y="5422900"/>
            <a:ext cx="841375" cy="2159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800" dirty="0">
                <a:latin typeface="나눔고딕" pitchFamily="50" charset="-127"/>
                <a:ea typeface="나눔고딕" pitchFamily="50" charset="-127"/>
              </a:rPr>
              <a:t>00:00 / 00:00</a:t>
            </a:r>
          </a:p>
        </p:txBody>
      </p:sp>
      <p:sp>
        <p:nvSpPr>
          <p:cNvPr id="33" name="TextBox 124">
            <a:extLst>
              <a:ext uri="{FF2B5EF4-FFF2-40B4-BE49-F238E27FC236}">
                <a16:creationId xmlns:a16="http://schemas.microsoft.com/office/drawing/2014/main" id="{2606A4CD-46F7-489D-9E08-08476F85A2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716713" y="5391150"/>
            <a:ext cx="433387" cy="2301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/ 08</a:t>
            </a:r>
            <a:endParaRPr kumimoji="0" lang="ko-KR" altLang="en-US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51" name="그룹 5">
            <a:extLst>
              <a:ext uri="{FF2B5EF4-FFF2-40B4-BE49-F238E27FC236}">
                <a16:creationId xmlns:a16="http://schemas.microsoft.com/office/drawing/2014/main" id="{80249DF7-E1C0-4340-8C96-0B019080B0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97188" y="5449888"/>
            <a:ext cx="144462" cy="146050"/>
            <a:chOff x="1979728" y="5429714"/>
            <a:chExt cx="144000" cy="145511"/>
          </a:xfrm>
        </p:grpSpPr>
        <p:sp>
          <p:nvSpPr>
            <p:cNvPr id="35" name="타원 52">
              <a:extLst>
                <a:ext uri="{FF2B5EF4-FFF2-40B4-BE49-F238E27FC236}">
                  <a16:creationId xmlns:a16="http://schemas.microsoft.com/office/drawing/2014/main" id="{4F973082-EFFE-4CBF-B19B-6615FE9885F3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1979728" y="5429714"/>
              <a:ext cx="144000" cy="143929"/>
            </a:xfrm>
            <a:prstGeom prst="ellipse">
              <a:avLst/>
            </a:prstGeom>
            <a:solidFill>
              <a:srgbClr val="E1EACD">
                <a:alpha val="50195"/>
              </a:srgbClr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10800" rIns="0" anchor="ctr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 sz="800" b="1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69" name="그림 65" descr="sound.png">
              <a:extLst>
                <a:ext uri="{FF2B5EF4-FFF2-40B4-BE49-F238E27FC236}">
                  <a16:creationId xmlns:a16="http://schemas.microsoft.com/office/drawing/2014/main" id="{8A89140D-A6F1-4978-929E-926C7D0A6D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485" y="5449481"/>
              <a:ext cx="125991" cy="125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TextBox 132">
            <a:extLst>
              <a:ext uri="{FF2B5EF4-FFF2-40B4-BE49-F238E27FC236}">
                <a16:creationId xmlns:a16="http://schemas.microsoft.com/office/drawing/2014/main" id="{AE53B90E-56CF-4AE2-BCFB-E62F20AABB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788" y="5446713"/>
            <a:ext cx="439737" cy="138112"/>
          </a:xfrm>
          <a:prstGeom prst="rect">
            <a:avLst/>
          </a:prstGeom>
          <a:solidFill>
            <a:srgbClr val="E1EACD">
              <a:alpha val="50000"/>
            </a:srgbClr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ts val="800"/>
              </a:spcBef>
              <a:defRPr/>
            </a:pP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  English</a:t>
            </a:r>
            <a:r>
              <a:rPr lang="ko-KR" altLang="en-US" spc="-50" dirty="0"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pc="-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132">
            <a:extLst>
              <a:ext uri="{FF2B5EF4-FFF2-40B4-BE49-F238E27FC236}">
                <a16:creationId xmlns:a16="http://schemas.microsoft.com/office/drawing/2014/main" id="{00933A0F-1228-4247-B53B-3CA3052D7D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30275" y="5441950"/>
            <a:ext cx="358775" cy="138113"/>
          </a:xfrm>
          <a:prstGeom prst="rect">
            <a:avLst/>
          </a:prstGeom>
          <a:solidFill>
            <a:srgbClr val="E1EACD">
              <a:alpha val="50000"/>
            </a:srgbClr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ts val="800"/>
              </a:spcBef>
              <a:defRPr/>
            </a:pPr>
            <a:r>
              <a:rPr lang="ko-KR" altLang="en-US" spc="-50" dirty="0">
                <a:latin typeface="나눔고딕" pitchFamily="50" charset="-127"/>
                <a:ea typeface="나눔고딕" pitchFamily="50" charset="-127"/>
              </a:rPr>
              <a:t> 日本語</a:t>
            </a: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grpSp>
        <p:nvGrpSpPr>
          <p:cNvPr id="1054" name="그룹 4">
            <a:extLst>
              <a:ext uri="{FF2B5EF4-FFF2-40B4-BE49-F238E27FC236}">
                <a16:creationId xmlns:a16="http://schemas.microsoft.com/office/drawing/2014/main" id="{F466D889-1329-4D88-9C7F-A5650DF423C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305425" y="5446713"/>
            <a:ext cx="706438" cy="155575"/>
            <a:chOff x="5161707" y="5426075"/>
            <a:chExt cx="706437" cy="155575"/>
          </a:xfrm>
        </p:grpSpPr>
        <p:sp>
          <p:nvSpPr>
            <p:cNvPr id="40" name="타원 1">
              <a:extLst>
                <a:ext uri="{FF2B5EF4-FFF2-40B4-BE49-F238E27FC236}">
                  <a16:creationId xmlns:a16="http://schemas.microsoft.com/office/drawing/2014/main" id="{2C817ECE-8907-4751-84C7-B7D9AB52477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5161707" y="5429250"/>
              <a:ext cx="144463" cy="144462"/>
            </a:xfrm>
            <a:prstGeom prst="ellipse">
              <a:avLst/>
            </a:prstGeom>
            <a:solidFill>
              <a:srgbClr val="E1EACD">
                <a:alpha val="50195"/>
              </a:srgbClr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10800" rIns="0" anchor="ctr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ko-KR" altLang="en-US" sz="800" b="1" dirty="0">
                  <a:latin typeface="나눔고딕" pitchFamily="50" charset="-127"/>
                  <a:ea typeface="나눔고딕" pitchFamily="50" charset="-127"/>
                </a:rPr>
                <a:t>▶</a:t>
              </a:r>
            </a:p>
          </p:txBody>
        </p:sp>
        <p:grpSp>
          <p:nvGrpSpPr>
            <p:cNvPr id="1061" name="그룹 3">
              <a:extLst>
                <a:ext uri="{FF2B5EF4-FFF2-40B4-BE49-F238E27FC236}">
                  <a16:creationId xmlns:a16="http://schemas.microsoft.com/office/drawing/2014/main" id="{60A095BA-DD41-4ECE-82CD-1770C6C6EE4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5525262" y="5426075"/>
              <a:ext cx="152673" cy="155575"/>
              <a:chOff x="4851422" y="4615640"/>
              <a:chExt cx="152610" cy="155632"/>
            </a:xfrm>
          </p:grpSpPr>
          <p:sp>
            <p:nvSpPr>
              <p:cNvPr id="46" name="원형 화살표 2">
                <a:extLst>
                  <a:ext uri="{FF2B5EF4-FFF2-40B4-BE49-F238E27FC236}">
                    <a16:creationId xmlns:a16="http://schemas.microsoft.com/office/drawing/2014/main" id="{DCB2BAE0-0A0F-4642-A293-621C01063F0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4859281" y="4626812"/>
                <a:ext cx="144516" cy="144403"/>
              </a:xfrm>
              <a:prstGeom prst="circularArrow">
                <a:avLst>
                  <a:gd name="adj1" fmla="val 10841"/>
                  <a:gd name="adj2" fmla="val 1142319"/>
                  <a:gd name="adj3" fmla="val 20432101"/>
                  <a:gd name="adj4" fmla="val 1684639"/>
                  <a:gd name="adj5" fmla="val 23018"/>
                </a:avLst>
              </a:prstGeom>
              <a:solidFill>
                <a:schemeClr val="tx1"/>
              </a:solidFill>
              <a:ln>
                <a:noFill/>
              </a:ln>
            </p:spPr>
            <p:txBody>
              <a:bodyPr lIns="0" rIns="0" anchor="ctr">
                <a:spAutoFit/>
              </a:bodyPr>
              <a:lstStyle/>
              <a:p>
                <a:pPr algn="ctr" eaLnBrk="1" latinLnBrk="1" hangingPunct="1">
                  <a:defRPr/>
                </a:pPr>
                <a:endParaRPr lang="ko-KR" altLang="en-US" b="1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7" name="타원 51">
                <a:extLst>
                  <a:ext uri="{FF2B5EF4-FFF2-40B4-BE49-F238E27FC236}">
                    <a16:creationId xmlns:a16="http://schemas.microsoft.com/office/drawing/2014/main" id="{2D273E35-2D70-412B-8997-8BFC37A800A2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4851404" y="4615640"/>
                <a:ext cx="144402" cy="144515"/>
              </a:xfrm>
              <a:prstGeom prst="ellipse">
                <a:avLst/>
              </a:prstGeom>
              <a:solidFill>
                <a:srgbClr val="E1EACD">
                  <a:alpha val="50195"/>
                </a:srgb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3600" rIns="0" anchor="ctr"/>
              <a:lstStyle>
                <a:lvl1pPr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1pPr>
                <a:lvl2pPr marL="742950" indent="-285750"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2pPr>
                <a:lvl3pPr marL="1143000" indent="-228600"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3pPr>
                <a:lvl4pPr marL="1600200" indent="-228600"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4pPr>
                <a:lvl5pPr marL="2057400" indent="-228600"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9pPr>
              </a:lstStyle>
              <a:p>
                <a:pPr algn="ctr" eaLnBrk="1" latinLnBrk="1" hangingPunct="1">
                  <a:defRPr/>
                </a:pPr>
                <a:endParaRPr lang="ko-KR" altLang="en-US" sz="800" b="1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42" name="타원 56">
              <a:extLst>
                <a:ext uri="{FF2B5EF4-FFF2-40B4-BE49-F238E27FC236}">
                  <a16:creationId xmlns:a16="http://schemas.microsoft.com/office/drawing/2014/main" id="{0F9CAB3F-2291-4969-B626-1FCB9F0F2299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5723681" y="5429250"/>
              <a:ext cx="144463" cy="144462"/>
            </a:xfrm>
            <a:prstGeom prst="ellipse">
              <a:avLst/>
            </a:prstGeom>
            <a:solidFill>
              <a:srgbClr val="E1EACD">
                <a:alpha val="50195"/>
              </a:srgbClr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wrap="none" lIns="0" tIns="100800" rIns="0" anchor="ctr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ctr" eaLnBrk="1" latinLnBrk="1" hangingPunct="1">
                <a:lnSpc>
                  <a:spcPct val="30000"/>
                </a:lnSpc>
                <a:defRPr/>
              </a:pPr>
              <a:r>
                <a:rPr lang="ko-KR" altLang="en-US" sz="800" b="1" dirty="0">
                  <a:latin typeface="나눔고딕" pitchFamily="50" charset="-127"/>
                  <a:ea typeface="나눔고딕" pitchFamily="50" charset="-127"/>
                </a:rPr>
                <a:t>〓</a:t>
              </a:r>
              <a:endParaRPr lang="en-US" altLang="ko-KR" sz="800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 eaLnBrk="1" latinLnBrk="1" hangingPunct="1">
                <a:lnSpc>
                  <a:spcPct val="30000"/>
                </a:lnSpc>
                <a:defRPr/>
              </a:pPr>
              <a:r>
                <a:rPr lang="ko-KR" altLang="en-US" sz="800" b="1" dirty="0">
                  <a:latin typeface="나눔고딕" pitchFamily="50" charset="-127"/>
                  <a:ea typeface="나눔고딕" pitchFamily="50" charset="-127"/>
                </a:rPr>
                <a:t>〓</a:t>
              </a:r>
              <a:endParaRPr lang="en-US" altLang="ko-KR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063" name="그룹 3">
              <a:extLst>
                <a:ext uri="{FF2B5EF4-FFF2-40B4-BE49-F238E27FC236}">
                  <a16:creationId xmlns:a16="http://schemas.microsoft.com/office/drawing/2014/main" id="{1A9A4061-C9BA-49D7-ACDB-473223FAF6B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5342682" y="5429250"/>
              <a:ext cx="144462" cy="144463"/>
              <a:chOff x="5342682" y="5429250"/>
              <a:chExt cx="144462" cy="144463"/>
            </a:xfrm>
          </p:grpSpPr>
          <p:sp>
            <p:nvSpPr>
              <p:cNvPr id="44" name="타원 50">
                <a:extLst>
                  <a:ext uri="{FF2B5EF4-FFF2-40B4-BE49-F238E27FC236}">
                    <a16:creationId xmlns:a16="http://schemas.microsoft.com/office/drawing/2014/main" id="{B383DA19-3029-40D8-B934-662B6F94E035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5342682" y="5429250"/>
                <a:ext cx="144463" cy="144462"/>
              </a:xfrm>
              <a:prstGeom prst="ellipse">
                <a:avLst/>
              </a:prstGeom>
              <a:solidFill>
                <a:srgbClr val="E1EACD">
                  <a:alpha val="50195"/>
                </a:srgbClr>
              </a:solidFill>
              <a:ln w="9525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wrap="none" lIns="3600" rIns="0" anchor="ctr"/>
              <a:lstStyle>
                <a:lvl1pPr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1pPr>
                <a:lvl2pPr marL="742950" indent="-285750"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2pPr>
                <a:lvl3pPr marL="1143000" indent="-228600"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3pPr>
                <a:lvl4pPr marL="1600200" indent="-228600"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4pPr>
                <a:lvl5pPr marL="2057400" indent="-228600" eaLnBrk="0" hangingPunct="0"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9pPr>
              </a:lstStyle>
              <a:p>
                <a:pPr algn="ctr" eaLnBrk="1" latinLnBrk="1" hangingPunct="1">
                  <a:defRPr/>
                </a:pPr>
                <a:endParaRPr lang="ko-KR" altLang="en-US" sz="800" b="1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5" name="등호 1">
                <a:extLst>
                  <a:ext uri="{FF2B5EF4-FFF2-40B4-BE49-F238E27FC236}">
                    <a16:creationId xmlns:a16="http://schemas.microsoft.com/office/drawing/2014/main" id="{D190C457-C37A-4369-8DF4-7064EA12B7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>
                <a:off x="5345064" y="5447506"/>
                <a:ext cx="138112" cy="114300"/>
              </a:xfrm>
              <a:prstGeom prst="mathEqual">
                <a:avLst/>
              </a:prstGeom>
              <a:solidFill>
                <a:schemeClr val="tx1"/>
              </a:solidFill>
            </p:spPr>
            <p:txBody>
              <a:bodyPr lIns="0" rIns="0" anchor="ctr">
                <a:spAutoFit/>
              </a:bodyPr>
              <a:lstStyle/>
              <a:p>
                <a:pPr algn="ctr" eaLnBrk="1" latinLnBrk="1" hangingPunct="1">
                  <a:defRPr/>
                </a:pPr>
                <a:endParaRPr lang="ko-KR" altLang="en-US" b="1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49" name="직사각형 101">
            <a:extLst>
              <a:ext uri="{FF2B5EF4-FFF2-40B4-BE49-F238E27FC236}">
                <a16:creationId xmlns:a16="http://schemas.microsoft.com/office/drawing/2014/main" id="{C9D5D087-B445-429A-97DA-ED38423B36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800" y="5602288"/>
            <a:ext cx="215900" cy="1206500"/>
          </a:xfrm>
          <a:prstGeom prst="rect">
            <a:avLst/>
          </a:prstGeom>
          <a:solidFill>
            <a:srgbClr val="E1EACD"/>
          </a:solidFill>
          <a:ln w="12700" cap="rnd" algn="ctr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 wrap="none" lIns="36000" tIns="46800" rIns="36000" bIns="468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  <a:defRPr/>
            </a:pPr>
            <a:r>
              <a:rPr kumimoji="0" lang="ko-KR" altLang="en-US" b="1">
                <a:latin typeface="나눔고딕" pitchFamily="50" charset="-127"/>
                <a:ea typeface="나눔고딕" pitchFamily="50" charset="-127"/>
              </a:rPr>
              <a:t>내</a:t>
            </a:r>
            <a:endParaRPr kumimoji="0" lang="en-US" altLang="ko-KR" b="1">
              <a:latin typeface="나눔고딕" pitchFamily="50" charset="-127"/>
              <a:ea typeface="나눔고딕" pitchFamily="50" charset="-127"/>
            </a:endParaRPr>
          </a:p>
          <a:p>
            <a:pPr algn="ctr" eaLnBrk="1" latinLnBrk="1" hangingPunct="1">
              <a:spcBef>
                <a:spcPct val="50000"/>
              </a:spcBef>
              <a:defRPr/>
            </a:pPr>
            <a:r>
              <a:rPr kumimoji="0" lang="ko-KR" altLang="en-US" b="1">
                <a:latin typeface="나눔고딕" pitchFamily="50" charset="-127"/>
                <a:ea typeface="나눔고딕" pitchFamily="50" charset="-127"/>
              </a:rPr>
              <a:t>레</a:t>
            </a:r>
            <a:endParaRPr kumimoji="0" lang="en-US" altLang="ko-KR" b="1">
              <a:latin typeface="나눔고딕" pitchFamily="50" charset="-127"/>
              <a:ea typeface="나눔고딕" pitchFamily="50" charset="-127"/>
            </a:endParaRPr>
          </a:p>
          <a:p>
            <a:pPr algn="ctr" eaLnBrk="1" latinLnBrk="1" hangingPunct="1">
              <a:spcBef>
                <a:spcPct val="50000"/>
              </a:spcBef>
              <a:defRPr/>
            </a:pPr>
            <a:r>
              <a:rPr kumimoji="0" lang="ko-KR" altLang="en-US" b="1">
                <a:latin typeface="나눔고딕" pitchFamily="50" charset="-127"/>
                <a:ea typeface="나눔고딕" pitchFamily="50" charset="-127"/>
              </a:rPr>
              <a:t>이</a:t>
            </a:r>
            <a:endParaRPr kumimoji="0" lang="en-US" altLang="ko-KR" b="1">
              <a:latin typeface="나눔고딕" pitchFamily="50" charset="-127"/>
              <a:ea typeface="나눔고딕" pitchFamily="50" charset="-127"/>
            </a:endParaRPr>
          </a:p>
          <a:p>
            <a:pPr algn="ctr" eaLnBrk="1" latinLnBrk="1" hangingPunct="1">
              <a:spcBef>
                <a:spcPct val="50000"/>
              </a:spcBef>
              <a:defRPr/>
            </a:pPr>
            <a:r>
              <a:rPr kumimoji="0" lang="ko-KR" altLang="en-US" b="1">
                <a:latin typeface="나눔고딕" pitchFamily="50" charset="-127"/>
                <a:ea typeface="나눔고딕" pitchFamily="50" charset="-127"/>
              </a:rPr>
              <a:t>션</a:t>
            </a:r>
          </a:p>
        </p:txBody>
      </p:sp>
      <p:sp>
        <p:nvSpPr>
          <p:cNvPr id="50" name="TextBox 132">
            <a:extLst>
              <a:ext uri="{FF2B5EF4-FFF2-40B4-BE49-F238E27FC236}">
                <a16:creationId xmlns:a16="http://schemas.microsoft.com/office/drawing/2014/main" id="{B539529B-A317-4FB3-88EF-E2594C499E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4513" y="5446713"/>
            <a:ext cx="358775" cy="138112"/>
          </a:xfrm>
          <a:prstGeom prst="rect">
            <a:avLst/>
          </a:prstGeom>
          <a:solidFill>
            <a:srgbClr val="E1EACD">
              <a:alpha val="50000"/>
            </a:srgbClr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ts val="800"/>
              </a:spcBef>
              <a:defRPr/>
            </a:pPr>
            <a:r>
              <a:rPr lang="ko-KR" altLang="en-US" spc="-50" dirty="0">
                <a:latin typeface="나눔고딕" pitchFamily="50" charset="-127"/>
                <a:ea typeface="나눔고딕" pitchFamily="50" charset="-127"/>
              </a:rPr>
              <a:t> 中國語 </a:t>
            </a:r>
          </a:p>
        </p:txBody>
      </p:sp>
      <p:sp>
        <p:nvSpPr>
          <p:cNvPr id="51" name="TextBox 132">
            <a:extLst>
              <a:ext uri="{FF2B5EF4-FFF2-40B4-BE49-F238E27FC236}">
                <a16:creationId xmlns:a16="http://schemas.microsoft.com/office/drawing/2014/main" id="{791F20CC-A4AA-4298-862F-E35E09516E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33500" y="5443538"/>
            <a:ext cx="511175" cy="138112"/>
          </a:xfrm>
          <a:prstGeom prst="rect">
            <a:avLst/>
          </a:prstGeom>
          <a:solidFill>
            <a:srgbClr val="E1EACD">
              <a:alpha val="50000"/>
            </a:srgbClr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ts val="800"/>
              </a:spcBef>
              <a:defRPr/>
            </a:pP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50" dirty="0" err="1">
                <a:latin typeface="나눔고딕" pitchFamily="50" charset="-127"/>
                <a:ea typeface="나눔고딕" pitchFamily="50" charset="-127"/>
              </a:rPr>
              <a:t>Tiếng</a:t>
            </a: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50" dirty="0" err="1">
                <a:latin typeface="나눔고딕" pitchFamily="50" charset="-127"/>
                <a:ea typeface="나눔고딕" pitchFamily="50" charset="-127"/>
              </a:rPr>
              <a:t>Việt</a:t>
            </a: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52" name="모서리가 둥근 직사각형 70">
            <a:extLst>
              <a:ext uri="{FF2B5EF4-FFF2-40B4-BE49-F238E27FC236}">
                <a16:creationId xmlns:a16="http://schemas.microsoft.com/office/drawing/2014/main" id="{623880CF-4253-4335-9F14-E7FCC9C341DF}"/>
              </a:ext>
            </a:extLst>
          </p:cNvPr>
          <p:cNvSpPr/>
          <p:nvPr userDrawn="1"/>
        </p:nvSpPr>
        <p:spPr>
          <a:xfrm>
            <a:off x="2549525" y="5446713"/>
            <a:ext cx="252413" cy="130175"/>
          </a:xfrm>
          <a:prstGeom prst="roundRect">
            <a:avLst/>
          </a:prstGeom>
          <a:solidFill>
            <a:srgbClr val="F0F4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0" rIns="0"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검색</a:t>
            </a:r>
          </a:p>
        </p:txBody>
      </p:sp>
      <p:sp>
        <p:nvSpPr>
          <p:cNvPr id="53" name="모서리가 둥근 직사각형 5">
            <a:extLst>
              <a:ext uri="{FF2B5EF4-FFF2-40B4-BE49-F238E27FC236}">
                <a16:creationId xmlns:a16="http://schemas.microsoft.com/office/drawing/2014/main" id="{75805E62-13DC-47D5-89B3-053B364F9900}"/>
              </a:ext>
            </a:extLst>
          </p:cNvPr>
          <p:cNvSpPr/>
          <p:nvPr userDrawn="1"/>
        </p:nvSpPr>
        <p:spPr>
          <a:xfrm>
            <a:off x="1898650" y="5446713"/>
            <a:ext cx="631825" cy="1301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lIns="0" rIns="0" anchor="ctr">
            <a:spAutoFit/>
          </a:bodyPr>
          <a:lstStyle/>
          <a:p>
            <a:pPr algn="ctr" eaLnBrk="1" latinLnBrk="1" hangingPunct="1">
              <a:defRPr/>
            </a:pPr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1">
            <a:extLst>
              <a:ext uri="{FF2B5EF4-FFF2-40B4-BE49-F238E27FC236}">
                <a16:creationId xmlns:a16="http://schemas.microsoft.com/office/drawing/2014/main" id="{E6FD1C8D-F08B-4CD6-A8E2-EF07CE637428}"/>
              </a:ext>
            </a:extLst>
          </p:cNvPr>
          <p:cNvSpPr/>
          <p:nvPr userDrawn="1"/>
        </p:nvSpPr>
        <p:spPr>
          <a:xfrm>
            <a:off x="1619672" y="656878"/>
            <a:ext cx="941387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  <a:endParaRPr lang="en-US" altLang="ko-KR" sz="1300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55" name="직사각형 1">
            <a:extLst>
              <a:ext uri="{FF2B5EF4-FFF2-40B4-BE49-F238E27FC236}">
                <a16:creationId xmlns:a16="http://schemas.microsoft.com/office/drawing/2014/main" id="{E6FD1C8D-F08B-4CD6-A8E2-EF07CE637428}"/>
              </a:ext>
            </a:extLst>
          </p:cNvPr>
          <p:cNvSpPr/>
          <p:nvPr userDrawn="1"/>
        </p:nvSpPr>
        <p:spPr>
          <a:xfrm>
            <a:off x="2478485" y="656878"/>
            <a:ext cx="941387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  <a:endParaRPr lang="en-US" altLang="ko-KR" sz="1300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15184" y="413808"/>
            <a:ext cx="247650" cy="276225"/>
          </a:xfrm>
          <a:prstGeom prst="rect">
            <a:avLst/>
          </a:prstGeom>
        </p:spPr>
      </p:pic>
      <p:sp>
        <p:nvSpPr>
          <p:cNvPr id="58" name="TextBox 57"/>
          <p:cNvSpPr txBox="1"/>
          <p:nvPr userDrawn="1"/>
        </p:nvSpPr>
        <p:spPr>
          <a:xfrm>
            <a:off x="8483339" y="86435"/>
            <a:ext cx="481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/116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62" r:id="rId1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0.png"/><Relationship Id="rId4" Type="http://schemas.openxmlformats.org/officeDocument/2006/relationships/image" Target="../media/image1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16.png"/><Relationship Id="rId4" Type="http://schemas.openxmlformats.org/officeDocument/2006/relationships/image" Target="../media/image8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3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84.png"/><Relationship Id="rId10" Type="http://schemas.openxmlformats.org/officeDocument/2006/relationships/comments" Target="../comments/comment10.xml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85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8.jpeg"/><Relationship Id="rId4" Type="http://schemas.openxmlformats.org/officeDocument/2006/relationships/image" Target="../media/image8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85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8.jpeg"/><Relationship Id="rId4" Type="http://schemas.openxmlformats.org/officeDocument/2006/relationships/image" Target="../media/image8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3.JPG"/><Relationship Id="rId7" Type="http://schemas.openxmlformats.org/officeDocument/2006/relationships/image" Target="../media/image1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84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comments" Target="../comments/comment1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8.jpeg"/><Relationship Id="rId4" Type="http://schemas.openxmlformats.org/officeDocument/2006/relationships/image" Target="../media/image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15.png"/><Relationship Id="rId4" Type="http://schemas.openxmlformats.org/officeDocument/2006/relationships/image" Target="../media/image102.png"/><Relationship Id="rId9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78.jpeg"/><Relationship Id="rId4" Type="http://schemas.openxmlformats.org/officeDocument/2006/relationships/image" Target="../media/image1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8.png"/><Relationship Id="rId7" Type="http://schemas.openxmlformats.org/officeDocument/2006/relationships/image" Target="../media/image10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15.png"/><Relationship Id="rId4" Type="http://schemas.openxmlformats.org/officeDocument/2006/relationships/image" Target="../media/image109.png"/><Relationship Id="rId9" Type="http://schemas.openxmlformats.org/officeDocument/2006/relationships/image" Target="../media/image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1.png"/><Relationship Id="rId7" Type="http://schemas.openxmlformats.org/officeDocument/2006/relationships/image" Target="../media/image10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15.png"/><Relationship Id="rId4" Type="http://schemas.openxmlformats.org/officeDocument/2006/relationships/image" Target="../media/image112.JPG"/><Relationship Id="rId9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1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8.png"/><Relationship Id="rId4" Type="http://schemas.openxmlformats.org/officeDocument/2006/relationships/image" Target="../media/image1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0.png"/><Relationship Id="rId7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0.png"/><Relationship Id="rId9" Type="http://schemas.openxmlformats.org/officeDocument/2006/relationships/image" Target="../media/image12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0.png"/><Relationship Id="rId7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0.png"/><Relationship Id="rId9" Type="http://schemas.openxmlformats.org/officeDocument/2006/relationships/image" Target="../media/image123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7.png"/><Relationship Id="rId7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8.png"/><Relationship Id="rId7" Type="http://schemas.openxmlformats.org/officeDocument/2006/relationships/image" Target="../media/image1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7.png"/><Relationship Id="rId10" Type="http://schemas.openxmlformats.org/officeDocument/2006/relationships/image" Target="../media/image4.png"/><Relationship Id="rId4" Type="http://schemas.openxmlformats.org/officeDocument/2006/relationships/image" Target="../media/image129.png"/><Relationship Id="rId9" Type="http://schemas.openxmlformats.org/officeDocument/2006/relationships/image" Target="../media/image12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7.png"/><Relationship Id="rId7" Type="http://schemas.openxmlformats.org/officeDocument/2006/relationships/image" Target="../media/image1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0.png"/><Relationship Id="rId4" Type="http://schemas.openxmlformats.org/officeDocument/2006/relationships/image" Target="../media/image11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1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3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3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4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2.png"/><Relationship Id="rId7" Type="http://schemas.openxmlformats.org/officeDocument/2006/relationships/image" Target="../media/image14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18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2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71.pn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comments" Target="../comments/comment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6.xml"/><Relationship Id="rId5" Type="http://schemas.openxmlformats.org/officeDocument/2006/relationships/image" Target="../media/image4.png"/><Relationship Id="rId4" Type="http://schemas.openxmlformats.org/officeDocument/2006/relationships/image" Target="../media/image7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9.png"/><Relationship Id="rId4" Type="http://schemas.openxmlformats.org/officeDocument/2006/relationships/image" Target="../media/image1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6.png"/><Relationship Id="rId9" Type="http://schemas.openxmlformats.org/officeDocument/2006/relationships/comments" Target="../comments/commen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4" Type="http://schemas.openxmlformats.org/officeDocument/2006/relationships/image" Target="../media/image16.png"/><Relationship Id="rId9" Type="http://schemas.openxmlformats.org/officeDocument/2006/relationships/comments" Target="../comments/commen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9B8C4DF-3B55-48FC-89A0-3B220767E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82290"/>
              </p:ext>
            </p:extLst>
          </p:nvPr>
        </p:nvGraphicFramePr>
        <p:xfrm>
          <a:off x="476796" y="1052736"/>
          <a:ext cx="8183378" cy="515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37">
                  <a:extLst>
                    <a:ext uri="{9D8B030D-6E8A-4147-A177-3AD203B41FA5}">
                      <a16:colId xmlns:a16="http://schemas.microsoft.com/office/drawing/2014/main" val="1547397528"/>
                    </a:ext>
                  </a:extLst>
                </a:gridCol>
                <a:gridCol w="1205637">
                  <a:extLst>
                    <a:ext uri="{9D8B030D-6E8A-4147-A177-3AD203B41FA5}">
                      <a16:colId xmlns:a16="http://schemas.microsoft.com/office/drawing/2014/main" val="3023645535"/>
                    </a:ext>
                  </a:extLst>
                </a:gridCol>
                <a:gridCol w="1205637">
                  <a:extLst>
                    <a:ext uri="{9D8B030D-6E8A-4147-A177-3AD203B41FA5}">
                      <a16:colId xmlns:a16="http://schemas.microsoft.com/office/drawing/2014/main" val="2410471660"/>
                    </a:ext>
                  </a:extLst>
                </a:gridCol>
                <a:gridCol w="2487367">
                  <a:extLst>
                    <a:ext uri="{9D8B030D-6E8A-4147-A177-3AD203B41FA5}">
                      <a16:colId xmlns:a16="http://schemas.microsoft.com/office/drawing/2014/main" val="3050569300"/>
                    </a:ext>
                  </a:extLst>
                </a:gridCol>
                <a:gridCol w="1112635">
                  <a:extLst>
                    <a:ext uri="{9D8B030D-6E8A-4147-A177-3AD203B41FA5}">
                      <a16:colId xmlns:a16="http://schemas.microsoft.com/office/drawing/2014/main" val="1292406860"/>
                    </a:ext>
                  </a:extLst>
                </a:gridCol>
                <a:gridCol w="966465">
                  <a:extLst>
                    <a:ext uri="{9D8B030D-6E8A-4147-A177-3AD203B41FA5}">
                      <a16:colId xmlns:a16="http://schemas.microsoft.com/office/drawing/2014/main" val="3335487839"/>
                    </a:ext>
                  </a:extLst>
                </a:gridCol>
              </a:tblGrid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대분류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중분류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주요기능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아이콘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179395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영상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2D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애니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2D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애니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모션그래픽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086959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이미지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2D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삽화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2D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삽화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이미지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94046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캐릭터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2D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캐릭터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2D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캐릭터 이미지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 2D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배경 또는 투명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153925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영상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VR 360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엔진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VR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모드 지원하는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360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영상으로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씬으로만들어진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애니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945673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영상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VR 360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실사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VR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모드 지원하는 촬영된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360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실사영상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077651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영상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영상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3D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캐릭터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배경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또는 투명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클립영상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982113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캐릭터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3D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캐릭터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3D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캐릭터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+ 2D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배경 또는 투명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534906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360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파노라마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이미지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VR 360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이미지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VR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모드 지원하는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360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파노라마이미지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806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인터렉티브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드래그앤드롭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835846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인터렉티브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선 긋기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84654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인터렉티브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녹음 및 듣기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8588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2B5A2E-8BEB-458E-86D1-8643F8994525}"/>
              </a:ext>
            </a:extLst>
          </p:cNvPr>
          <p:cNvSpPr txBox="1"/>
          <p:nvPr/>
        </p:nvSpPr>
        <p:spPr>
          <a:xfrm>
            <a:off x="462894" y="664331"/>
            <a:ext cx="2803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  <a:ea typeface="+mn-ea"/>
              </a:rPr>
              <a:t>* </a:t>
            </a:r>
            <a:r>
              <a:rPr lang="ko-KR" altLang="en-US" sz="1100" b="1" dirty="0">
                <a:latin typeface="+mn-ea"/>
                <a:ea typeface="+mn-ea"/>
              </a:rPr>
              <a:t>각</a:t>
            </a:r>
            <a:r>
              <a:rPr lang="en-US" altLang="ko-KR" sz="1100" b="1" dirty="0">
                <a:latin typeface="+mn-ea"/>
                <a:ea typeface="+mn-ea"/>
              </a:rPr>
              <a:t> </a:t>
            </a:r>
            <a:r>
              <a:rPr lang="ko-KR" altLang="en-US" sz="1100" b="1" dirty="0">
                <a:latin typeface="+mn-ea"/>
                <a:ea typeface="+mn-ea"/>
              </a:rPr>
              <a:t>페이지별 제작기법 표시하여 주세요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3A65ED-A2CE-4E98-B80D-5A99D451DC56}"/>
              </a:ext>
            </a:extLst>
          </p:cNvPr>
          <p:cNvSpPr txBox="1"/>
          <p:nvPr/>
        </p:nvSpPr>
        <p:spPr>
          <a:xfrm>
            <a:off x="3266867" y="214371"/>
            <a:ext cx="23775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+mn-ea"/>
                <a:ea typeface="+mn-ea"/>
              </a:rPr>
              <a:t>콘텐츠 제작 방식 별 표식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EA681F-1778-4083-81D0-3ED1DDDA2685}"/>
              </a:ext>
            </a:extLst>
          </p:cNvPr>
          <p:cNvGrpSpPr/>
          <p:nvPr/>
        </p:nvGrpSpPr>
        <p:grpSpPr>
          <a:xfrm>
            <a:off x="6659065" y="2435613"/>
            <a:ext cx="905233" cy="261256"/>
            <a:chOff x="6659065" y="2435613"/>
            <a:chExt cx="905233" cy="26125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19B3C92-D598-4728-8885-36EEF1014168}"/>
                </a:ext>
              </a:extLst>
            </p:cNvPr>
            <p:cNvSpPr/>
            <p:nvPr/>
          </p:nvSpPr>
          <p:spPr>
            <a:xfrm>
              <a:off x="6659065" y="2435613"/>
              <a:ext cx="905233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DC27461-AD53-4BE2-9792-33DEEAFB2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86577" y="2484188"/>
              <a:ext cx="204907" cy="18503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14C58B-41CE-415E-B0FF-C40F1B346784}"/>
              </a:ext>
            </a:extLst>
          </p:cNvPr>
          <p:cNvGrpSpPr/>
          <p:nvPr/>
        </p:nvGrpSpPr>
        <p:grpSpPr>
          <a:xfrm>
            <a:off x="6657597" y="4147851"/>
            <a:ext cx="916137" cy="261256"/>
            <a:chOff x="6657597" y="4147851"/>
            <a:chExt cx="916137" cy="26125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0B46DC-8B2E-4A44-87F8-7DF010E305E6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248CE63-0C9A-49F2-8E87-4BA142391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AAF94C2-5E50-443D-A9E0-9044F5D878F1}"/>
              </a:ext>
            </a:extLst>
          </p:cNvPr>
          <p:cNvGrpSpPr/>
          <p:nvPr/>
        </p:nvGrpSpPr>
        <p:grpSpPr>
          <a:xfrm>
            <a:off x="6657596" y="1567435"/>
            <a:ext cx="916137" cy="261256"/>
            <a:chOff x="6657596" y="1567435"/>
            <a:chExt cx="916137" cy="26125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74C2F7E-244A-4C03-A2C8-2C4E4528BB57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4E9C75-4056-4B83-9566-346F3E73C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65E43B1-CB09-42D0-A78B-BBC7FE79295D}"/>
              </a:ext>
            </a:extLst>
          </p:cNvPr>
          <p:cNvGrpSpPr/>
          <p:nvPr/>
        </p:nvGrpSpPr>
        <p:grpSpPr>
          <a:xfrm>
            <a:off x="6657597" y="3285868"/>
            <a:ext cx="916138" cy="261256"/>
            <a:chOff x="6657597" y="3285868"/>
            <a:chExt cx="916138" cy="26125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FA86171-D424-4725-826A-B3459E4DB7A0}"/>
                </a:ext>
              </a:extLst>
            </p:cNvPr>
            <p:cNvSpPr/>
            <p:nvPr/>
          </p:nvSpPr>
          <p:spPr>
            <a:xfrm>
              <a:off x="6657597" y="3285868"/>
              <a:ext cx="916138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ysClr val="windowText" lastClr="000000"/>
                  </a:solidFill>
                  <a:latin typeface="+mn-ea"/>
                </a:rPr>
                <a:t>VR 360</a:t>
              </a:r>
              <a:r>
                <a:rPr lang="ko-KR" altLang="en-US" sz="900" dirty="0"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실사</a:t>
              </a:r>
              <a:r>
                <a:rPr lang="ko-KR" altLang="en-US" sz="900" dirty="0">
                  <a:solidFill>
                    <a:sysClr val="windowText" lastClr="000000"/>
                  </a:solidFill>
                  <a:latin typeface="+mn-ea"/>
                </a:rPr>
                <a:t>영상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8B3C23-B865-4D0A-B9AE-00E0F0F25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308302"/>
              <a:ext cx="288032" cy="174127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319DB8F-6925-4509-9704-27675EB3D476}"/>
              </a:ext>
            </a:extLst>
          </p:cNvPr>
          <p:cNvGrpSpPr/>
          <p:nvPr/>
        </p:nvGrpSpPr>
        <p:grpSpPr>
          <a:xfrm>
            <a:off x="6657597" y="2855798"/>
            <a:ext cx="916138" cy="261256"/>
            <a:chOff x="6657597" y="2855798"/>
            <a:chExt cx="916138" cy="26125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BBBFD32-7058-4268-A526-6783EE6B326A}"/>
                </a:ext>
              </a:extLst>
            </p:cNvPr>
            <p:cNvSpPr/>
            <p:nvPr/>
          </p:nvSpPr>
          <p:spPr>
            <a:xfrm>
              <a:off x="6657597" y="2855798"/>
              <a:ext cx="916138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ysClr val="windowText" lastClr="000000"/>
                  </a:solidFill>
                  <a:latin typeface="+mn-ea"/>
                </a:rPr>
                <a:t>VR 360</a:t>
              </a:r>
              <a:r>
                <a:rPr lang="ko-KR" altLang="en-US" sz="900" dirty="0"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엔진</a:t>
              </a:r>
              <a:r>
                <a:rPr lang="ko-KR" altLang="en-US" sz="900" dirty="0">
                  <a:solidFill>
                    <a:sysClr val="windowText" lastClr="000000"/>
                  </a:solidFill>
                  <a:latin typeface="+mn-ea"/>
                </a:rPr>
                <a:t>영상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ED560B-BBB4-44C8-911B-E5987A769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2890290"/>
              <a:ext cx="288032" cy="17412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9C8BB6F-83B0-454D-8F61-EA9EE525BB40}"/>
              </a:ext>
            </a:extLst>
          </p:cNvPr>
          <p:cNvGrpSpPr/>
          <p:nvPr/>
        </p:nvGrpSpPr>
        <p:grpSpPr>
          <a:xfrm>
            <a:off x="6659067" y="3729841"/>
            <a:ext cx="905233" cy="261256"/>
            <a:chOff x="6659067" y="3729841"/>
            <a:chExt cx="905233" cy="26125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76D5E5D-E853-4A2F-9AED-9531BB7BC141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2E1CA6A-0F0C-424B-AC89-1C46D82C4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5EACEF-CB0F-4877-BDCD-6450462AA610}"/>
              </a:ext>
            </a:extLst>
          </p:cNvPr>
          <p:cNvGrpSpPr/>
          <p:nvPr/>
        </p:nvGrpSpPr>
        <p:grpSpPr>
          <a:xfrm>
            <a:off x="6657596" y="1985447"/>
            <a:ext cx="916137" cy="261256"/>
            <a:chOff x="6657596" y="1985447"/>
            <a:chExt cx="916137" cy="26125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4533748-F719-437D-AD6E-C712858EBD9E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36A63C7-EFCA-49D1-812D-A6E9949D4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72769E-8AFE-46D5-8BDC-271AA115C2F5}"/>
              </a:ext>
            </a:extLst>
          </p:cNvPr>
          <p:cNvGrpSpPr/>
          <p:nvPr/>
        </p:nvGrpSpPr>
        <p:grpSpPr>
          <a:xfrm>
            <a:off x="6657597" y="4581941"/>
            <a:ext cx="916137" cy="261256"/>
            <a:chOff x="6657597" y="4581941"/>
            <a:chExt cx="916137" cy="26125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B3508D8-D21A-4D2B-82A8-3FEF6FE93E7A}"/>
                </a:ext>
              </a:extLst>
            </p:cNvPr>
            <p:cNvSpPr/>
            <p:nvPr/>
          </p:nvSpPr>
          <p:spPr>
            <a:xfrm>
              <a:off x="6657597" y="4581941"/>
              <a:ext cx="916137" cy="261256"/>
            </a:xfrm>
            <a:prstGeom prst="roundRect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VR 360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F3BCE44-8920-4FE8-85F5-472D72FD6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4601172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18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12" y="2461538"/>
            <a:ext cx="4757963" cy="24482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1141" y="2092206"/>
            <a:ext cx="45365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대화 어휘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9BC99FE-B0A1-4580-9E4C-746B9A8B9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대화 어휘를 공부하겠습니다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99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교재의 캐릭터들이 모여서 대화하는 애니메이션과 웅성 웅성거리는 소리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대화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자막표시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2616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375576"/>
            <a:ext cx="7567822" cy="2481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B215668-70BF-47E5-9FBF-D507BE9B985B}"/>
              </a:ext>
            </a:extLst>
          </p:cNvPr>
          <p:cNvSpPr/>
          <p:nvPr/>
        </p:nvSpPr>
        <p:spPr>
          <a:xfrm>
            <a:off x="7884368" y="815975"/>
            <a:ext cx="1172319" cy="196495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F03AD6-C2AD-4399-A298-1B57F4A8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31" y="2844753"/>
            <a:ext cx="1038663" cy="58424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8E8360-8113-47B2-BB6A-39CA5A40B61F}"/>
              </a:ext>
            </a:extLst>
          </p:cNvPr>
          <p:cNvGrpSpPr/>
          <p:nvPr/>
        </p:nvGrpSpPr>
        <p:grpSpPr>
          <a:xfrm>
            <a:off x="109784" y="1023500"/>
            <a:ext cx="916137" cy="261256"/>
            <a:chOff x="6657596" y="1985447"/>
            <a:chExt cx="916137" cy="26125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9226817-FDDE-4FB2-B1DC-BB355C385EE2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883C06-7994-4451-9A24-A75E63F42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6841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8">
            <a:extLst>
              <a:ext uri="{FF2B5EF4-FFF2-40B4-BE49-F238E27FC236}">
                <a16:creationId xmlns:a16="http://schemas.microsoft.com/office/drawing/2014/main" id="{74AA5AB0-BD59-4A57-BCB7-8867556A8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6332" name="TextBox 10">
            <a:extLst>
              <a:ext uri="{FF2B5EF4-FFF2-40B4-BE49-F238E27FC236}">
                <a16:creationId xmlns:a16="http://schemas.microsoft.com/office/drawing/2014/main" id="{9923FEA3-C581-4719-A4FA-0983EE3EA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케냐입니다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케냐입니다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6337" name="TextBox 3">
            <a:extLst>
              <a:ext uri="{FF2B5EF4-FFF2-40B4-BE49-F238E27FC236}">
                <a16:creationId xmlns:a16="http://schemas.microsoft.com/office/drawing/2014/main" id="{0E521390-4519-42C8-9357-DB988A627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090598" y="4260347"/>
            <a:ext cx="465799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2512432" y="4260347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759170" y="3394587"/>
            <a:ext cx="828955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케냐 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065687" y="3073606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입니다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641" y="306841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0">
            <a:extLst>
              <a:ext uri="{FF2B5EF4-FFF2-40B4-BE49-F238E27FC236}">
                <a16:creationId xmlns:a16="http://schemas.microsoft.com/office/drawing/2014/main" id="{6CD6FF60-660C-4439-92DB-E71BE67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23" y="507297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131446"/>
            <a:ext cx="877163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입니다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FA13D"/>
                </a:solidFill>
              </a:rPr>
              <a:t>4</a:t>
            </a:r>
            <a:endParaRPr lang="ko-KR" altLang="en-US" dirty="0">
              <a:solidFill>
                <a:srgbClr val="2FA13D"/>
              </a:solidFill>
            </a:endParaRPr>
          </a:p>
        </p:txBody>
      </p:sp>
      <p:pic>
        <p:nvPicPr>
          <p:cNvPr id="9217" name="_x976842536" descr="EMB000025e406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3704488" y="4176246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69891424" descr="EMB000025e406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63" y="4224312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69891856" descr="EMB000025e406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529" y="4241938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357" y="401412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483" y="371145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814" y="398128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563" y="1885802"/>
            <a:ext cx="3232180" cy="19141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2996952"/>
            <a:ext cx="646331" cy="369332"/>
          </a:xfrm>
          <a:prstGeom prst="rect">
            <a:avLst/>
          </a:prstGeom>
          <a:solidFill>
            <a:srgbClr val="99CCFF">
              <a:alpha val="50196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케냐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77771584-A482-41A8-848E-F493C9626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411" y="800100"/>
            <a:ext cx="1281113" cy="776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 배경으로 케냐 위치에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케냐 텍스트 장과 사자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커피 이미지가 보임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우측으로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케냐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 창이 위 아래로 있음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이미지 하단 왼쪽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마우스 커서로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케냐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드래그하여 지도 이미지 하단 왼쪽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케냐지도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하단 오른쪽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마우스 커서로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케냐 지도 이미지 하단 오른쪽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빈칸 맨 앞에 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오른쪽에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누르고 음성을 녹음함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#15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 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81397E8-0589-4CD1-9115-6EE8CA3BA4AF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C2283DE-D5F8-4E9D-A540-54F2EB2A20F9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64165DD-DC1E-45CF-950E-0737CB394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8054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Rectangle 28">
            <a:extLst>
              <a:ext uri="{FF2B5EF4-FFF2-40B4-BE49-F238E27FC236}">
                <a16:creationId xmlns:a16="http://schemas.microsoft.com/office/drawing/2014/main" id="{910D89B0-0CD5-40C6-B101-2FAE32E4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9399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06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윤아와 유키가 기숙사 같은 방을 쓰게 된 상황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방에는 침대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책상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개가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윤아와 유키는 큰 가방을 열어 짐 정리를 하면서 서로 이름을 소개함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들으십시오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내레이션에 맞춰 자막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 머리 위로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텍스트가 힌트로 보임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이미지 하단에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옆에 재생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머리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텍스트가 힌트로 보임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유키 이미지 하단의 빈칸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앞에 녹음 아이콘 생성되고 마우스가 녹음 아이콘을 누르는 것을 표시해 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내래이션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 우측에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재생버튼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9405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970" y="4157344"/>
            <a:ext cx="12166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ko-KR" altLang="en-US" sz="1400" b="1" dirty="0" err="1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kumimoji="0" lang="en-US" altLang="ko-KR" sz="1400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b="1" dirty="0">
              <a:solidFill>
                <a:srgbClr val="00B050"/>
              </a:solidFill>
              <a:latin typeface="맑은 고딕" panose="020B0503020000020004" pitchFamily="34" charset="-127"/>
            </a:endParaRPr>
          </a:p>
        </p:txBody>
      </p:sp>
      <p:sp>
        <p:nvSpPr>
          <p:cNvPr id="59408" name="TextBox 10">
            <a:extLst>
              <a:ext uri="{FF2B5EF4-FFF2-40B4-BE49-F238E27FC236}">
                <a16:creationId xmlns:a16="http://schemas.microsoft.com/office/drawing/2014/main" id="{835996C7-D1FE-4DA9-A0A1-FBFE1DC51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76" y="5693047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들으십시오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59411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803" y="254772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2" name="TextBox 290">
            <a:extLst>
              <a:ext uri="{FF2B5EF4-FFF2-40B4-BE49-F238E27FC236}">
                <a16:creationId xmlns:a16="http://schemas.microsoft.com/office/drawing/2014/main" id="{C1E62B2F-811F-48A9-A4EA-7E80E542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682" y="133123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3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8488" y="290839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4" name="TextBox 3">
            <a:extLst>
              <a:ext uri="{FF2B5EF4-FFF2-40B4-BE49-F238E27FC236}">
                <a16:creationId xmlns:a16="http://schemas.microsoft.com/office/drawing/2014/main" id="{08FB4894-F84A-439C-A577-088A7C80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885044" y="1316112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07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955" y="1338461"/>
            <a:ext cx="9731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이윤아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7544" y="1131446"/>
            <a:ext cx="1384324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입니다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연습 </a:t>
            </a:r>
            <a:r>
              <a:rPr lang="en-US" altLang="ko-KR" b="1" dirty="0">
                <a:solidFill>
                  <a:srgbClr val="00B050"/>
                </a:solidFill>
              </a:rPr>
              <a:t>2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341" y="1718814"/>
            <a:ext cx="492443" cy="276999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</a:rPr>
              <a:t>보기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59" y="1953000"/>
            <a:ext cx="1349168" cy="1264845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4710308" y="1340768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40768"/>
            <a:ext cx="9731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유키</a:t>
            </a:r>
          </a:p>
        </p:txBody>
      </p:sp>
      <p:sp>
        <p:nvSpPr>
          <p:cNvPr id="54" name="TextBox 290">
            <a:extLst>
              <a:ext uri="{FF2B5EF4-FFF2-40B4-BE49-F238E27FC236}">
                <a16:creationId xmlns:a16="http://schemas.microsoft.com/office/drawing/2014/main" id="{C1E62B2F-811F-48A9-A4EA-7E80E542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454" y="134076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_x269891424" descr="EMB000025e406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58" y="4154434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79" y="1946670"/>
            <a:ext cx="1247775" cy="1371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82559" y="4137169"/>
            <a:ext cx="1568350" cy="245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_x269891856" descr="EMB000025e406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4" y="4196384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976842536" descr="EMB000025e40670">
            <a:extLst>
              <a:ext uri="{FF2B5EF4-FFF2-40B4-BE49-F238E27FC236}">
                <a16:creationId xmlns:a16="http://schemas.microsoft.com/office/drawing/2014/main" id="{3ACBC477-CAF0-43F9-A054-8ACF7F70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6067551" y="4056889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88A9A43-C37B-4942-91EF-BAE61CC85A4C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71420C1-729B-48E1-B6BB-D16D2907C2E0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90D5D4C-4918-4529-A8C9-FC5748AD6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38426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Rectangle 28">
            <a:extLst>
              <a:ext uri="{FF2B5EF4-FFF2-40B4-BE49-F238E27FC236}">
                <a16:creationId xmlns:a16="http://schemas.microsoft.com/office/drawing/2014/main" id="{910D89B0-0CD5-40C6-B101-2FAE32E4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9399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368" y="687556"/>
            <a:ext cx="1281113" cy="8315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방에 윤아와 유키의 물건이 정리돼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책상 위에 책과 노트북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옷걸이에 옷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옷장 옆에 트렁크가 세워져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윤아와 유키가 각자의 침대에 앉아 마주보고 앉아서 이야기함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말하십시오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내레이션에 맞춰 자막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 머리 위로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텍스트가 힌트로 보임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이미지 하단에 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사람입니다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옆에 재생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머리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텍스트가 힌트로 보임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유키 이미지 하단의 빈칸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맨 앞에 녹음 아이콘 생성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녹음 버튼을 누르고 발화 녹음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학습자의 발화의 정확도가 크면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 후 유키 내레이션다음에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(1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 후 학습자의 선택으로 녹음 추가 가능하도록 설정함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강제 요소 아님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우측에 모범 발화 재생 버튼과 녹음 재생 버튼이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9405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682" y="4154434"/>
            <a:ext cx="13382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0" lang="ko-KR" altLang="en-US" sz="1200" dirty="0">
                <a:latin typeface="나눔고딕" pitchFamily="50" charset="-127"/>
                <a:ea typeface="나눔고딕" pitchFamily="50" charset="-127"/>
              </a:rPr>
              <a:t>한국 사람입니다</a:t>
            </a:r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.]</a:t>
            </a:r>
            <a:endParaRPr lang="ko-KR" altLang="en-US" sz="1200" dirty="0">
              <a:latin typeface="맑은 고딕" panose="020B0503020000020004" pitchFamily="34" charset="-127"/>
            </a:endParaRPr>
          </a:p>
        </p:txBody>
      </p:sp>
      <p:sp>
        <p:nvSpPr>
          <p:cNvPr id="59408" name="TextBox 10">
            <a:extLst>
              <a:ext uri="{FF2B5EF4-FFF2-40B4-BE49-F238E27FC236}">
                <a16:creationId xmlns:a16="http://schemas.microsoft.com/office/drawing/2014/main" id="{835996C7-D1FE-4DA9-A0A1-FBFE1DC51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말하십시오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9411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758" y="3894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2" name="TextBox 290">
            <a:extLst>
              <a:ext uri="{FF2B5EF4-FFF2-40B4-BE49-F238E27FC236}">
                <a16:creationId xmlns:a16="http://schemas.microsoft.com/office/drawing/2014/main" id="{C1E62B2F-811F-48A9-A4EA-7E80E542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682" y="133123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3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8488" y="290839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4" name="TextBox 3">
            <a:extLst>
              <a:ext uri="{FF2B5EF4-FFF2-40B4-BE49-F238E27FC236}">
                <a16:creationId xmlns:a16="http://schemas.microsoft.com/office/drawing/2014/main" id="{08FB4894-F84A-439C-A577-088A7C80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885044" y="1316112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07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955" y="1338461"/>
            <a:ext cx="9731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한국 사람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7544" y="1131446"/>
            <a:ext cx="877163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입니다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59" y="1953000"/>
            <a:ext cx="1349168" cy="1264845"/>
          </a:xfrm>
          <a:prstGeom prst="rect">
            <a:avLst/>
          </a:prstGeom>
        </p:spPr>
      </p:pic>
      <p:sp>
        <p:nvSpPr>
          <p:cNvPr id="51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836" y="4149080"/>
            <a:ext cx="1216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[                ]</a:t>
            </a:r>
            <a:endParaRPr lang="ko-KR" altLang="en-US" sz="1200" dirty="0">
              <a:latin typeface="맑은 고딕" panose="020B0503020000020004" pitchFamily="34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710308" y="1340768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40768"/>
            <a:ext cx="9731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일본 사람</a:t>
            </a:r>
          </a:p>
        </p:txBody>
      </p:sp>
      <p:sp>
        <p:nvSpPr>
          <p:cNvPr id="54" name="TextBox 290">
            <a:extLst>
              <a:ext uri="{FF2B5EF4-FFF2-40B4-BE49-F238E27FC236}">
                <a16:creationId xmlns:a16="http://schemas.microsoft.com/office/drawing/2014/main" id="{C1E62B2F-811F-48A9-A4EA-7E80E542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454" y="134076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_x269891424" descr="EMB000025e40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77" y="4161549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79" y="1946670"/>
            <a:ext cx="1247775" cy="1371600"/>
          </a:xfrm>
          <a:prstGeom prst="rect">
            <a:avLst/>
          </a:prstGeom>
        </p:spPr>
      </p:pic>
      <p:pic>
        <p:nvPicPr>
          <p:cNvPr id="24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3771694" y="4102962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269891856" descr="EMB000025e4067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48" y="4169807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6500532" y="4102962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3563888" y="1268760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5436096" y="1268760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6176E81-8D27-490C-8559-26BB99BBDD82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9663C34-1262-4832-96B3-ADE212C1FDED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06A22FA-BD61-4CDF-8C9A-C26D3BFDC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9DEB66-D2AF-4B1E-8E0C-CB732016FADA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8D8303F-35A9-44DB-B76A-4AE2D3ADCDD6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E29DB63-282B-486F-98FF-1EA40225F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5918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Rectangle 28">
            <a:extLst>
              <a:ext uri="{FF2B5EF4-FFF2-40B4-BE49-F238E27FC236}">
                <a16:creationId xmlns:a16="http://schemas.microsoft.com/office/drawing/2014/main" id="{910D89B0-0CD5-40C6-B101-2FAE32E4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9399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93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유키가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어학당으로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가는 길에 레오를 우연히 만남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레오는 유키와 반갑게 인사하면서 윤아를 보고 궁금해 하는 표정으로 유키를 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가리킴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 머리 위로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텍스트가 힌트로 보임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이윤아의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이미지 하단에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옆에 재생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레오는 자신의 가슴을 손으로 치며 자신을 소개함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 머리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텍스트가 힌트로 보임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레오의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레오 이미지 하단의 빈칸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맨 앞에 녹음 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녹음 버튼을 누르고 발화 녹음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학습자의 발화의 정확도가 크면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 후 레오 내레이션 후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(1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 후 학습자의 선택으로 녹음 추가 가능하도록 설정함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강제 요소 아님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우측에 모범 발화 재생 버튼과 녹음 재생 버튼이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05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778" y="4115772"/>
            <a:ext cx="13382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0" lang="ko-KR" altLang="en-US" sz="12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.]</a:t>
            </a:r>
            <a:endParaRPr lang="ko-KR" altLang="en-US" sz="1200" dirty="0">
              <a:latin typeface="맑은 고딕" panose="020B0503020000020004" pitchFamily="34" charset="-127"/>
            </a:endParaRPr>
          </a:p>
        </p:txBody>
      </p:sp>
      <p:sp>
        <p:nvSpPr>
          <p:cNvPr id="59408" name="TextBox 10">
            <a:extLst>
              <a:ext uri="{FF2B5EF4-FFF2-40B4-BE49-F238E27FC236}">
                <a16:creationId xmlns:a16="http://schemas.microsoft.com/office/drawing/2014/main" id="{835996C7-D1FE-4DA9-A0A1-FBFE1DC51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59411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1530" y="382203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2" name="TextBox 290">
            <a:extLst>
              <a:ext uri="{FF2B5EF4-FFF2-40B4-BE49-F238E27FC236}">
                <a16:creationId xmlns:a16="http://schemas.microsoft.com/office/drawing/2014/main" id="{C1E62B2F-811F-48A9-A4EA-7E80E542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184" y="168207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4" name="TextBox 3">
            <a:extLst>
              <a:ext uri="{FF2B5EF4-FFF2-40B4-BE49-F238E27FC236}">
                <a16:creationId xmlns:a16="http://schemas.microsoft.com/office/drawing/2014/main" id="{08FB4894-F84A-439C-A577-088A7C80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883546" y="1666947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07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57" y="1689296"/>
            <a:ext cx="9731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이윤아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7544" y="1131446"/>
            <a:ext cx="877163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입니다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67" y="2112211"/>
            <a:ext cx="1349168" cy="1264845"/>
          </a:xfrm>
          <a:prstGeom prst="rect">
            <a:avLst/>
          </a:prstGeom>
        </p:spPr>
      </p:pic>
      <p:sp>
        <p:nvSpPr>
          <p:cNvPr id="51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541" y="4051378"/>
            <a:ext cx="1216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[                ]</a:t>
            </a:r>
            <a:endParaRPr lang="ko-KR" altLang="en-US" sz="1200" dirty="0">
              <a:latin typeface="맑은 고딕" panose="020B0503020000020004" pitchFamily="34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57255" y="1733475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947" y="1733475"/>
            <a:ext cx="9731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레오</a:t>
            </a:r>
          </a:p>
        </p:txBody>
      </p:sp>
      <p:sp>
        <p:nvSpPr>
          <p:cNvPr id="54" name="TextBox 290">
            <a:extLst>
              <a:ext uri="{FF2B5EF4-FFF2-40B4-BE49-F238E27FC236}">
                <a16:creationId xmlns:a16="http://schemas.microsoft.com/office/drawing/2014/main" id="{C1E62B2F-811F-48A9-A4EA-7E80E542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2401" y="173347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_x269891424" descr="EMB000025e406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32" y="4090243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481" y="2297505"/>
            <a:ext cx="1247775" cy="1371600"/>
          </a:xfrm>
          <a:prstGeom prst="rect">
            <a:avLst/>
          </a:prstGeom>
        </p:spPr>
      </p:pic>
      <p:pic>
        <p:nvPicPr>
          <p:cNvPr id="24" name="_x976842536" descr="EMB000025e406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2622790" y="4064300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269891856" descr="EMB000025e4067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953" y="4072105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976842536" descr="EMB000025e406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6725701" y="4005260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377" y="2102121"/>
            <a:ext cx="1228725" cy="15906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313EFF1-BE93-4FA8-AD48-EA62505A5475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35660D9-6D86-4472-A1AD-E76D0F163A89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71514E4-7F8E-406F-8234-920C1B036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409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Rectangle 28">
            <a:extLst>
              <a:ext uri="{FF2B5EF4-FFF2-40B4-BE49-F238E27FC236}">
                <a16:creationId xmlns:a16="http://schemas.microsoft.com/office/drawing/2014/main" id="{910D89B0-0CD5-40C6-B101-2FAE32E4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9399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38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윤아와 레오가 서로 인사를 한 후에 마주 보고 대화를 이어감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 머리 위로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텍스트가 힌트로 보임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 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이미지 하단에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힌국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사람입니다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옆에 재생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 머리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프랑스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텍스트가 힌트로 보임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레오의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레오 이미지 하단의 빈칸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맨 앞에 녹음 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녹음 버튼을 누르고 발화 녹음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학습자의 발화의 정확도가 크면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프랑스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 후 레오 내레이션 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(1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 후 학습자의 선택으로 녹음 추가 가능하도록 설정함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강제 요소 아님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우측에 모범 발화 재생 버튼과 녹음 재생 버튼이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05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267" y="3867085"/>
            <a:ext cx="13382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0" lang="ko-KR" altLang="en-US" sz="1200" dirty="0">
                <a:latin typeface="나눔고딕" pitchFamily="50" charset="-127"/>
                <a:ea typeface="나눔고딕" pitchFamily="50" charset="-127"/>
              </a:rPr>
              <a:t>한국 사람입니다</a:t>
            </a:r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.]</a:t>
            </a:r>
            <a:endParaRPr lang="ko-KR" altLang="en-US" sz="1200" dirty="0">
              <a:latin typeface="맑은 고딕" panose="020B0503020000020004" pitchFamily="34" charset="-127"/>
            </a:endParaRPr>
          </a:p>
        </p:txBody>
      </p:sp>
      <p:sp>
        <p:nvSpPr>
          <p:cNvPr id="59408" name="TextBox 10">
            <a:extLst>
              <a:ext uri="{FF2B5EF4-FFF2-40B4-BE49-F238E27FC236}">
                <a16:creationId xmlns:a16="http://schemas.microsoft.com/office/drawing/2014/main" id="{835996C7-D1FE-4DA9-A0A1-FBFE1DC51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프랑스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59411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392558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2" name="TextBox 290">
            <a:extLst>
              <a:ext uri="{FF2B5EF4-FFF2-40B4-BE49-F238E27FC236}">
                <a16:creationId xmlns:a16="http://schemas.microsoft.com/office/drawing/2014/main" id="{C1E62B2F-811F-48A9-A4EA-7E80E542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676" y="1750683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4" name="TextBox 3">
            <a:extLst>
              <a:ext uri="{FF2B5EF4-FFF2-40B4-BE49-F238E27FC236}">
                <a16:creationId xmlns:a16="http://schemas.microsoft.com/office/drawing/2014/main" id="{08FB4894-F84A-439C-A577-088A7C80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733038" y="1735558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407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949" y="1757907"/>
            <a:ext cx="9731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한국 사람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7544" y="1131446"/>
            <a:ext cx="877163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입니다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647" y="2238323"/>
            <a:ext cx="1349168" cy="1264845"/>
          </a:xfrm>
          <a:prstGeom prst="rect">
            <a:avLst/>
          </a:prstGeom>
        </p:spPr>
      </p:pic>
      <p:sp>
        <p:nvSpPr>
          <p:cNvPr id="51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19" y="4133626"/>
            <a:ext cx="1216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[                ]</a:t>
            </a:r>
            <a:endParaRPr lang="ko-KR" altLang="en-US" sz="1200" dirty="0">
              <a:latin typeface="맑은 고딕" panose="020B0503020000020004" pitchFamily="34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569506" y="1727152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1737241"/>
            <a:ext cx="9731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프랑스 사람</a:t>
            </a:r>
          </a:p>
        </p:txBody>
      </p:sp>
      <p:sp>
        <p:nvSpPr>
          <p:cNvPr id="54" name="TextBox 290">
            <a:extLst>
              <a:ext uri="{FF2B5EF4-FFF2-40B4-BE49-F238E27FC236}">
                <a16:creationId xmlns:a16="http://schemas.microsoft.com/office/drawing/2014/main" id="{C1E62B2F-811F-48A9-A4EA-7E80E542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652" y="172715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_x269891424" descr="EMB000025e406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94" y="4169455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3" y="2366116"/>
            <a:ext cx="1247775" cy="1371600"/>
          </a:xfrm>
          <a:prstGeom prst="rect">
            <a:avLst/>
          </a:prstGeom>
        </p:spPr>
      </p:pic>
      <p:pic>
        <p:nvPicPr>
          <p:cNvPr id="24" name="_x976842536" descr="EMB000025e406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2478279" y="3815613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269891856" descr="EMB000025e4067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31" y="4154353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976842536" descr="EMB000025e406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6386179" y="4087508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441" y="4149763"/>
            <a:ext cx="13724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ko-KR" altLang="en-US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해당 텍스트 모범 발화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8628" y="2095798"/>
            <a:ext cx="1228725" cy="15906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025D72-5359-435F-BFFF-580902E49AFA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3A13DA8-2A36-4608-9EBA-35153B223A3D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EAE8843-635B-4BD0-9990-10E317398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3679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59" y="1777369"/>
            <a:ext cx="3404322" cy="1980128"/>
          </a:xfrm>
          <a:prstGeom prst="rect">
            <a:avLst/>
          </a:prstGeom>
        </p:spPr>
      </p:pic>
      <p:sp>
        <p:nvSpPr>
          <p:cNvPr id="59397" name="Rectangle 28">
            <a:extLst>
              <a:ext uri="{FF2B5EF4-FFF2-40B4-BE49-F238E27FC236}">
                <a16:creationId xmlns:a16="http://schemas.microsoft.com/office/drawing/2014/main" id="{910D89B0-0CD5-40C6-B101-2FAE32E4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9399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62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윤아와 유키는 레오와 손을 흔들며 헤어지고 다시 어학당 교실로 들어가고 벽에 세계지도가 그려져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윤아가 한국 지도를 가리킴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 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이미지 하단에 한국입니다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한국입니다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옆에 재생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일본 지도를 가리킴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유키 이미지 하단의 빈칸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맨 앞에 녹음 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녹음 버튼을 누르고 발화 녹음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학습자의 발화의 정확도가 크면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 후 유키 내레이션 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(1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 후 학습자의 선택으로 녹음 추가 가능하도록 설정함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강제 요소 아님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우측에 모범 발화 재생 버튼과 녹음 재생 버튼이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9405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614" y="3984528"/>
            <a:ext cx="13382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0" lang="ko-KR" altLang="en-US" sz="1200" dirty="0">
                <a:latin typeface="나눔고딕" pitchFamily="50" charset="-127"/>
                <a:ea typeface="나눔고딕" pitchFamily="50" charset="-127"/>
              </a:rPr>
              <a:t>한국입니다</a:t>
            </a:r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.]</a:t>
            </a:r>
            <a:endParaRPr lang="ko-KR" altLang="en-US" sz="1200" dirty="0">
              <a:latin typeface="맑은 고딕" panose="020B0503020000020004" pitchFamily="34" charset="-127"/>
            </a:endParaRPr>
          </a:p>
        </p:txBody>
      </p:sp>
      <p:sp>
        <p:nvSpPr>
          <p:cNvPr id="59408" name="TextBox 10">
            <a:extLst>
              <a:ext uri="{FF2B5EF4-FFF2-40B4-BE49-F238E27FC236}">
                <a16:creationId xmlns:a16="http://schemas.microsoft.com/office/drawing/2014/main" id="{835996C7-D1FE-4DA9-A0A1-FBFE1DC51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59411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263" y="377084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#03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4" name="TextBox 3">
            <a:extLst>
              <a:ext uri="{FF2B5EF4-FFF2-40B4-BE49-F238E27FC236}">
                <a16:creationId xmlns:a16="http://schemas.microsoft.com/office/drawing/2014/main" id="{08FB4894-F84A-439C-A577-088A7C80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7544" y="1131446"/>
            <a:ext cx="877163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입니다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76" y="2236163"/>
            <a:ext cx="1349168" cy="1264845"/>
          </a:xfrm>
          <a:prstGeom prst="rect">
            <a:avLst/>
          </a:prstGeom>
        </p:spPr>
      </p:pic>
      <p:sp>
        <p:nvSpPr>
          <p:cNvPr id="51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4009371"/>
            <a:ext cx="1216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1200" dirty="0">
                <a:latin typeface="나눔고딕" pitchFamily="50" charset="-127"/>
                <a:ea typeface="나눔고딕" pitchFamily="50" charset="-127"/>
              </a:rPr>
              <a:t>[                ]</a:t>
            </a:r>
            <a:endParaRPr lang="ko-KR" altLang="en-US" sz="1200" dirty="0">
              <a:latin typeface="맑은 고딕" panose="020B0503020000020004" pitchFamily="34" charset="-127"/>
            </a:endParaRPr>
          </a:p>
        </p:txBody>
      </p:sp>
      <p:sp>
        <p:nvSpPr>
          <p:cNvPr id="54" name="TextBox 290">
            <a:extLst>
              <a:ext uri="{FF2B5EF4-FFF2-40B4-BE49-F238E27FC236}">
                <a16:creationId xmlns:a16="http://schemas.microsoft.com/office/drawing/2014/main" id="{C1E62B2F-811F-48A9-A4EA-7E80E542D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505" y="268768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_x269891424" descr="EMB000025e40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7" y="4048236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497" y="2201416"/>
            <a:ext cx="1247775" cy="1371600"/>
          </a:xfrm>
          <a:prstGeom prst="rect">
            <a:avLst/>
          </a:prstGeom>
        </p:spPr>
      </p:pic>
      <p:pic>
        <p:nvPicPr>
          <p:cNvPr id="24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6215626" y="3933056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269891856" descr="EMB000025e4067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88" y="4030098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2195736" y="3963253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9788" y="4267206"/>
            <a:ext cx="13724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ko-KR" altLang="en-US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해당 텍스트 모범 발화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EE3187-ACB4-4979-AC85-A5254B9AEB61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6BEFCD7-7580-4633-AC3F-BE2BBA1A81F4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2075AEC-77F1-49FA-A8F7-71222D969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7A1006E-3B1E-4BEF-9D3B-AC4371A47EEB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9E6CB55-4BB5-4889-9F8C-7DBFB9602BD7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A3D2C83-4AE9-4D87-8970-77FD65A43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4938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90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/>
              <a:t>연세대학교 한국어학당의 실제 교실과 같은 배경</a:t>
            </a:r>
            <a:r>
              <a:rPr lang="en-US" altLang="ko-KR" sz="900" dirty="0"/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/>
              <a:t>#2.</a:t>
            </a:r>
            <a:r>
              <a:rPr lang="ko-KR" altLang="en-US" sz="900" dirty="0"/>
              <a:t>칠판을 앞에 두고 왼쪽 벽에는 한국 지도</a:t>
            </a:r>
            <a:r>
              <a:rPr lang="en-US" altLang="ko-KR" sz="900" dirty="0"/>
              <a:t>, </a:t>
            </a:r>
            <a:r>
              <a:rPr lang="ko-KR" altLang="en-US" sz="900" dirty="0"/>
              <a:t>오른쪽 벽에는 창문이 있음</a:t>
            </a:r>
            <a:r>
              <a:rPr lang="en-US" altLang="ko-KR" sz="900" dirty="0"/>
              <a:t>(</a:t>
            </a:r>
            <a:r>
              <a:rPr lang="ko-KR" altLang="en-US" sz="900" dirty="0"/>
              <a:t>이 교실은 학생들에게 오프라인의 연세대학교 한국어학당을 상상할 수 있도록 하는 기능을 하므로 디테일 살릴 것</a:t>
            </a:r>
            <a:r>
              <a:rPr lang="en-US" altLang="ko-KR" sz="900" dirty="0"/>
              <a:t>, </a:t>
            </a:r>
            <a:r>
              <a:rPr lang="ko-KR" altLang="en-US" sz="900" dirty="0"/>
              <a:t>위 그림은 </a:t>
            </a:r>
            <a:r>
              <a:rPr lang="ko-KR" altLang="en-US" sz="900" dirty="0" err="1"/>
              <a:t>참고용이며</a:t>
            </a:r>
            <a:r>
              <a:rPr lang="ko-KR" altLang="en-US" sz="900" dirty="0"/>
              <a:t> 위 학생들은 칠판을 향해서 둥근 모양으로 앉아 있어야 함</a:t>
            </a:r>
            <a:r>
              <a:rPr lang="en-US" altLang="ko-KR" sz="900" dirty="0"/>
              <a:t>. </a:t>
            </a:r>
            <a:r>
              <a:rPr lang="ko-KR" altLang="en-US" sz="900" dirty="0"/>
              <a:t>실제 교실 모양 참조 요망</a:t>
            </a:r>
            <a:r>
              <a:rPr lang="en-US" altLang="ko-KR" sz="900" dirty="0"/>
              <a:t>).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/>
              <a:t>#3. </a:t>
            </a:r>
            <a:r>
              <a:rPr lang="ko-KR" altLang="en-US" sz="900" dirty="0"/>
              <a:t>각 인물들이 각자의 자리에 둘러 앉아 있음</a:t>
            </a:r>
            <a:r>
              <a:rPr lang="en-US" altLang="ko-KR" sz="900" dirty="0"/>
              <a:t>. </a:t>
            </a:r>
            <a:r>
              <a:rPr lang="ko-KR" altLang="en-US" sz="900" dirty="0"/>
              <a:t>책상 위에는 각자의 이름표가 놓여 있음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최주앙</a:t>
            </a:r>
            <a:r>
              <a:rPr lang="en-US" altLang="ko-KR" sz="900" dirty="0"/>
              <a:t>, </a:t>
            </a:r>
            <a:r>
              <a:rPr lang="ko-KR" altLang="en-US" sz="900" dirty="0" err="1"/>
              <a:t>흐엉</a:t>
            </a:r>
            <a:r>
              <a:rPr lang="en-US" altLang="ko-KR" sz="900" dirty="0"/>
              <a:t>, </a:t>
            </a:r>
            <a:r>
              <a:rPr lang="ko-KR" altLang="en-US" sz="900" dirty="0"/>
              <a:t>유키</a:t>
            </a:r>
            <a:r>
              <a:rPr lang="en-US" altLang="ko-KR" sz="900" dirty="0"/>
              <a:t>, </a:t>
            </a:r>
            <a:r>
              <a:rPr lang="ko-KR" altLang="en-US" sz="900" dirty="0" err="1"/>
              <a:t>리타오</a:t>
            </a:r>
            <a:r>
              <a:rPr lang="en-US" altLang="ko-KR" sz="900" dirty="0"/>
              <a:t>, </a:t>
            </a:r>
            <a:r>
              <a:rPr lang="ko-KR" altLang="en-US" sz="900" dirty="0"/>
              <a:t>노라</a:t>
            </a:r>
            <a:r>
              <a:rPr lang="en-US" altLang="ko-KR" sz="900" dirty="0"/>
              <a:t>, </a:t>
            </a:r>
            <a:r>
              <a:rPr lang="ko-KR" altLang="en-US" sz="900" dirty="0"/>
              <a:t>존이 순서대로 있음</a:t>
            </a:r>
            <a:r>
              <a:rPr lang="en-US" altLang="ko-KR" sz="900" dirty="0"/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/>
              <a:t>#4.</a:t>
            </a:r>
            <a:r>
              <a:rPr lang="ko-KR" altLang="en-US" sz="900" dirty="0"/>
              <a:t>학습자는 캐릭터들은 향후에 지속적으로 나올 인물들이므로 디테일을 살려 교재 속의 복장 등을 그대로 생기 있고</a:t>
            </a:r>
            <a:r>
              <a:rPr lang="en-US" altLang="ko-KR" sz="900" dirty="0"/>
              <a:t>, </a:t>
            </a:r>
            <a:r>
              <a:rPr lang="ko-KR" altLang="en-US" sz="900" dirty="0"/>
              <a:t>예쁘게</a:t>
            </a:r>
            <a:r>
              <a:rPr lang="en-US" altLang="ko-KR" sz="900" dirty="0"/>
              <a:t>). VR</a:t>
            </a:r>
            <a:r>
              <a:rPr lang="ko-KR" altLang="en-US" sz="900" dirty="0"/>
              <a:t>에 들어온 학습자는 각 인물들의 인물 소개를 다 들은 후에 마지막 자리에 앉아 있는 존이 되어 말해야 함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7864" y="270892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&lt;VR&gt;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373216"/>
            <a:ext cx="7567822" cy="2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74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368" y="2551208"/>
            <a:ext cx="1125641" cy="1705015"/>
          </a:xfrm>
          <a:prstGeom prst="rect">
            <a:avLst/>
          </a:prstGeom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A4343E4E-78AB-45BD-A155-77BD3FCDA0B0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7" name="Rectangle 28">
            <a:extLst>
              <a:ext uri="{FF2B5EF4-FFF2-40B4-BE49-F238E27FC236}">
                <a16:creationId xmlns:a16="http://schemas.microsoft.com/office/drawing/2014/main" id="{910D89B0-0CD5-40C6-B101-2FAE32E4B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9399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92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차분한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텍스트창이 화면 상단 중앙에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사무실을 배경으로 정장 차림의 에릭 파커와 김우진이 처음 만나 악수하며 서로를 소개하는 상황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파커가 명함을 건네는 동작을 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화면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에릭 파커입니다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내레이션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명함을 건네 받은 김우진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자신의 명함을 꺼내서 에릭에게 건넴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화면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김우진입니다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김우진의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05" name="직사각형 3">
            <a:extLst>
              <a:ext uri="{FF2B5EF4-FFF2-40B4-BE49-F238E27FC236}">
                <a16:creationId xmlns:a16="http://schemas.microsoft.com/office/drawing/2014/main" id="{0DF24E59-167E-42AA-B7A8-8777F033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287" y="4151350"/>
            <a:ext cx="1837430" cy="507831"/>
          </a:xfrm>
          <a:prstGeom prst="rect">
            <a:avLst/>
          </a:prstGeom>
          <a:solidFill>
            <a:srgbClr val="92D050"/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안녕하십니까</a:t>
            </a:r>
            <a:r>
              <a:rPr lang="en-US" altLang="ko-KR" sz="900" dirty="0">
                <a:latin typeface="맑은 고딕" panose="020B0503020000020004" pitchFamily="34" charset="-127"/>
              </a:rPr>
              <a:t>?</a:t>
            </a:r>
          </a:p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제 이름은 에릭 파커입니다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 </a:t>
            </a:r>
            <a:r>
              <a:rPr lang="ko-KR" altLang="en-US" sz="900" dirty="0">
                <a:latin typeface="맑은 고딕" panose="020B0503020000020004" pitchFamily="34" charset="-127"/>
              </a:rPr>
              <a:t>저는 미국 사람입니다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 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sp>
        <p:nvSpPr>
          <p:cNvPr id="59407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792" y="4370985"/>
            <a:ext cx="1261169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안녕하십니까</a:t>
            </a:r>
            <a:r>
              <a:rPr lang="en-US" altLang="ko-KR" sz="900" dirty="0">
                <a:latin typeface="맑은 고딕" panose="020B0503020000020004" pitchFamily="34" charset="-127"/>
              </a:rPr>
              <a:t>? </a:t>
            </a:r>
          </a:p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저는 김우진입니다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sp>
        <p:nvSpPr>
          <p:cNvPr id="59408" name="TextBox 10">
            <a:extLst>
              <a:ext uri="{FF2B5EF4-FFF2-40B4-BE49-F238E27FC236}">
                <a16:creationId xmlns:a16="http://schemas.microsoft.com/office/drawing/2014/main" id="{835996C7-D1FE-4DA9-A0A1-FBFE1DC51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에릭 파커입니다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김우진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김우진입니다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9411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740" y="144008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414" name="TextBox 3">
            <a:extLst>
              <a:ext uri="{FF2B5EF4-FFF2-40B4-BE49-F238E27FC236}">
                <a16:creationId xmlns:a16="http://schemas.microsoft.com/office/drawing/2014/main" id="{08FB4894-F84A-439C-A577-088A7C80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5" y="2512769"/>
            <a:ext cx="1905000" cy="1409700"/>
          </a:xfrm>
          <a:prstGeom prst="rect">
            <a:avLst/>
          </a:prstGeom>
        </p:spPr>
      </p:pic>
      <p:sp>
        <p:nvSpPr>
          <p:cNvPr id="43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195" y="214838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288" y="499377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31840" y="1403482"/>
            <a:ext cx="86409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FA13D"/>
                </a:solidFill>
              </a:rPr>
              <a:t> 은</a:t>
            </a:r>
            <a:r>
              <a:rPr lang="en-US" altLang="ko-KR" b="1" dirty="0">
                <a:solidFill>
                  <a:srgbClr val="2FA13D"/>
                </a:solidFill>
              </a:rPr>
              <a:t>/</a:t>
            </a:r>
            <a:r>
              <a:rPr lang="ko-KR" altLang="en-US" b="1" dirty="0">
                <a:solidFill>
                  <a:srgbClr val="2FA13D"/>
                </a:solidFill>
              </a:rPr>
              <a:t>는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90B80F-5243-428E-87C4-664EA81FEB4B}"/>
              </a:ext>
            </a:extLst>
          </p:cNvPr>
          <p:cNvGrpSpPr/>
          <p:nvPr/>
        </p:nvGrpSpPr>
        <p:grpSpPr>
          <a:xfrm>
            <a:off x="2679895" y="1344514"/>
            <a:ext cx="2751138" cy="889000"/>
            <a:chOff x="2833911" y="3429000"/>
            <a:chExt cx="2751138" cy="889000"/>
          </a:xfrm>
        </p:grpSpPr>
        <p:pic>
          <p:nvPicPr>
            <p:cNvPr id="23" name="그림 23">
              <a:extLst>
                <a:ext uri="{FF2B5EF4-FFF2-40B4-BE49-F238E27FC236}">
                  <a16:creationId xmlns:a16="http://schemas.microsoft.com/office/drawing/2014/main" id="{AAB70F46-DAF2-48ED-B671-9A1CA9EB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11" y="3429000"/>
              <a:ext cx="2751138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89973891-BDEE-47AF-96B6-42E4CAE17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872" y="3673475"/>
              <a:ext cx="15841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은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는</a:t>
              </a:r>
              <a:endParaRPr kumimoji="0" lang="en-US" altLang="ko-KR" sz="2000" b="1" dirty="0"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D3DC397-17D2-4E77-BD8E-C30160A4F26C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FB40767-CB6E-4076-A578-A0C2AC633169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0D1BD0C-F4A3-41C6-BB9A-838F45D40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0564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17" y="2854821"/>
            <a:ext cx="1333500" cy="1438275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6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차분한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이름표를 목에 걸고 한복을 입은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가슴에 손을 얹고 자신을 소개하는 장면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말풍선에 텍스트 표시되어 있음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5661248"/>
            <a:ext cx="1983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#4. </a:t>
            </a:r>
            <a:r>
              <a:rPr lang="ko-KR" altLang="en-US" sz="1000" dirty="0"/>
              <a:t>교사 </a:t>
            </a:r>
            <a:r>
              <a:rPr lang="en-US" altLang="ko-KR" sz="1000" dirty="0"/>
              <a:t>: </a:t>
            </a:r>
            <a:r>
              <a:rPr lang="ko-KR" altLang="en-US" sz="1000" dirty="0"/>
              <a:t>문법을 공부합니다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2540EFB1-50DD-41A9-9ED3-3F19D8956C2B}"/>
              </a:ext>
            </a:extLst>
          </p:cNvPr>
          <p:cNvGrpSpPr>
            <a:grpSpLocks/>
          </p:cNvGrpSpPr>
          <p:nvPr/>
        </p:nvGrpSpPr>
        <p:grpSpPr bwMode="auto">
          <a:xfrm>
            <a:off x="3685972" y="2793309"/>
            <a:ext cx="571500" cy="1095375"/>
            <a:chOff x="2508109" y="3006705"/>
            <a:chExt cx="571766" cy="1095141"/>
          </a:xfrm>
        </p:grpSpPr>
        <p:grpSp>
          <p:nvGrpSpPr>
            <p:cNvPr id="24" name="그룹 8">
              <a:extLst>
                <a:ext uri="{FF2B5EF4-FFF2-40B4-BE49-F238E27FC236}">
                  <a16:creationId xmlns:a16="http://schemas.microsoft.com/office/drawing/2014/main" id="{0B9FB121-1857-484F-950D-DC602DEEED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8109" y="3661802"/>
              <a:ext cx="545595" cy="323727"/>
              <a:chOff x="2484387" y="3645024"/>
              <a:chExt cx="545595" cy="323727"/>
            </a:xfrm>
          </p:grpSpPr>
          <p:grpSp>
            <p:nvGrpSpPr>
              <p:cNvPr id="27" name="그룹 6">
                <a:extLst>
                  <a:ext uri="{FF2B5EF4-FFF2-40B4-BE49-F238E27FC236}">
                    <a16:creationId xmlns:a16="http://schemas.microsoft.com/office/drawing/2014/main" id="{FF535C36-525B-49DE-8400-CDDB46A421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84387" y="3645024"/>
                <a:ext cx="542451" cy="323727"/>
                <a:chOff x="6516216" y="2204864"/>
                <a:chExt cx="965260" cy="576053"/>
              </a:xfrm>
            </p:grpSpPr>
            <p:sp>
              <p:nvSpPr>
                <p:cNvPr id="29" name="사각형: 둥근 모서리 26">
                  <a:extLst>
                    <a:ext uri="{FF2B5EF4-FFF2-40B4-BE49-F238E27FC236}">
                      <a16:creationId xmlns:a16="http://schemas.microsoft.com/office/drawing/2014/main" id="{9C5A7DD8-A524-47FD-AEE5-BE3E9B399788}"/>
                    </a:ext>
                  </a:extLst>
                </p:cNvPr>
                <p:cNvSpPr/>
                <p:nvPr/>
              </p:nvSpPr>
              <p:spPr>
                <a:xfrm>
                  <a:off x="6516216" y="2205577"/>
                  <a:ext cx="960902" cy="576149"/>
                </a:xfrm>
                <a:prstGeom prst="roundRect">
                  <a:avLst/>
                </a:prstGeom>
                <a:solidFill>
                  <a:srgbClr val="D0B4B3"/>
                </a:solidFill>
                <a:ln>
                  <a:solidFill>
                    <a:srgbClr val="A875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rgbClr val="A87577"/>
                    </a:solidFill>
                  </a:endParaRPr>
                </a:p>
              </p:txBody>
            </p:sp>
            <p:sp>
              <p:nvSpPr>
                <p:cNvPr id="30" name="사각형: 둥근 모서리 27">
                  <a:extLst>
                    <a:ext uri="{FF2B5EF4-FFF2-40B4-BE49-F238E27FC236}">
                      <a16:creationId xmlns:a16="http://schemas.microsoft.com/office/drawing/2014/main" id="{DCF2A704-C973-45B4-B1D5-A49AFCE32CE2}"/>
                    </a:ext>
                  </a:extLst>
                </p:cNvPr>
                <p:cNvSpPr/>
                <p:nvPr/>
              </p:nvSpPr>
              <p:spPr>
                <a:xfrm>
                  <a:off x="6547305" y="2236643"/>
                  <a:ext cx="921335" cy="536609"/>
                </a:xfrm>
                <a:prstGeom prst="roundRect">
                  <a:avLst/>
                </a:prstGeom>
                <a:noFill/>
                <a:ln w="15875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rgbClr val="A87577"/>
                    </a:solidFill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5C228B5-DCE7-4679-956E-C53B1CF7BABE}"/>
                    </a:ext>
                  </a:extLst>
                </p:cNvPr>
                <p:cNvSpPr/>
                <p:nvPr/>
              </p:nvSpPr>
              <p:spPr>
                <a:xfrm>
                  <a:off x="6974057" y="2310074"/>
                  <a:ext cx="70655" cy="734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id="{4D9F2487-8774-4BAC-BDFD-067E39EDE3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4387" y="3696133"/>
                <a:ext cx="545595" cy="24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r>
                  <a:rPr lang="ko-KR" altLang="en-US" sz="1000">
                    <a:latin typeface="나눔고딕" pitchFamily="50" charset="-127"/>
                    <a:ea typeface="나눔고딕" pitchFamily="50" charset="-127"/>
                  </a:rPr>
                  <a:t>이윤아</a:t>
                </a:r>
              </a:p>
            </p:txBody>
          </p:sp>
        </p:grp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74CACDFE-3826-4380-A9D1-EEF3168E203B}"/>
                </a:ext>
              </a:extLst>
            </p:cNvPr>
            <p:cNvSpPr/>
            <p:nvPr/>
          </p:nvSpPr>
          <p:spPr>
            <a:xfrm rot="14408691">
              <a:off x="2495695" y="3517665"/>
              <a:ext cx="855479" cy="312883"/>
            </a:xfrm>
            <a:prstGeom prst="arc">
              <a:avLst>
                <a:gd name="adj1" fmla="val 16200000"/>
                <a:gd name="adj2" fmla="val 2047556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8777669B-CF4D-4327-87E9-88C760BDAD1E}"/>
                </a:ext>
              </a:extLst>
            </p:cNvPr>
            <p:cNvSpPr/>
            <p:nvPr/>
          </p:nvSpPr>
          <p:spPr>
            <a:xfrm rot="5729895">
              <a:off x="2299545" y="3278798"/>
              <a:ext cx="855480" cy="311295"/>
            </a:xfrm>
            <a:prstGeom prst="arc">
              <a:avLst>
                <a:gd name="adj1" fmla="val 16200000"/>
                <a:gd name="adj2" fmla="val 1972124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2" name="타원형 설명선 7">
            <a:extLst>
              <a:ext uri="{FF2B5EF4-FFF2-40B4-BE49-F238E27FC236}">
                <a16:creationId xmlns:a16="http://schemas.microsoft.com/office/drawing/2014/main" id="{E9AF8679-60C4-4ABB-810E-3CABCBADE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235" y="2577285"/>
            <a:ext cx="2092765" cy="889124"/>
          </a:xfrm>
          <a:prstGeom prst="wedgeEllipseCallout">
            <a:avLst>
              <a:gd name="adj1" fmla="val -67004"/>
              <a:gd name="adj2" fmla="val 23820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430" y="257728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45509" y="2845377"/>
            <a:ext cx="1834215" cy="405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3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536" y="2860766"/>
            <a:ext cx="15958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제 이름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34" charset="-127"/>
              </a:rPr>
              <a:t>은</a:t>
            </a:r>
            <a:r>
              <a:rPr lang="ko-KR" altLang="en-US" sz="900" dirty="0">
                <a:latin typeface="맑은 고딕" panose="020B0503020000020004" pitchFamily="34" charset="-127"/>
              </a:rPr>
              <a:t> 이 윤아입니다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 </a:t>
            </a:r>
          </a:p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34" charset="-127"/>
              </a:rPr>
              <a:t>는</a:t>
            </a:r>
            <a:r>
              <a:rPr lang="ko-KR" altLang="en-US" sz="900" dirty="0">
                <a:latin typeface="맑은 고딕" panose="020B0503020000020004" pitchFamily="34" charset="-127"/>
              </a:rPr>
              <a:t> 한국 사람입니다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E46821-14B0-4406-AF45-16B0D0074945}"/>
              </a:ext>
            </a:extLst>
          </p:cNvPr>
          <p:cNvGrpSpPr/>
          <p:nvPr/>
        </p:nvGrpSpPr>
        <p:grpSpPr>
          <a:xfrm>
            <a:off x="2679895" y="1344514"/>
            <a:ext cx="2751138" cy="889000"/>
            <a:chOff x="2833911" y="3429000"/>
            <a:chExt cx="2751138" cy="889000"/>
          </a:xfrm>
        </p:grpSpPr>
        <p:pic>
          <p:nvPicPr>
            <p:cNvPr id="21" name="그림 23">
              <a:extLst>
                <a:ext uri="{FF2B5EF4-FFF2-40B4-BE49-F238E27FC236}">
                  <a16:creationId xmlns:a16="http://schemas.microsoft.com/office/drawing/2014/main" id="{9C210977-3B39-4795-BBC9-0DD6894CF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11" y="3429000"/>
              <a:ext cx="2751138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544016ED-1432-4B09-BECC-0493CAA2F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872" y="3673475"/>
              <a:ext cx="15841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은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는</a:t>
              </a:r>
              <a:endParaRPr kumimoji="0" lang="en-US" altLang="ko-KR" sz="2000" b="1" dirty="0"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3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C9EC7E-7C32-4B1F-90E7-7F468035BA91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37AD47E-FCE1-41E6-8B25-A58407B6AF61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92F5943-6196-4E5B-A2BA-FC9B4032C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F2603BD-F614-4685-94E7-F746BC8B73EE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96F3341-410F-4CE2-901A-531844AF0BB0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B349412-02B2-486F-A3F5-C1BE8361C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22903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06" y="2769096"/>
            <a:ext cx="1228725" cy="1524000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02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평상복 차림의 이윤아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이름표가 한번 깜빡인다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오른손을 가슴에 얹고 자신을 소개한다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윤아의 입 주변에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생성되고 반짝거린다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붉은색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5661248"/>
            <a:ext cx="31069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#3.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이윤아입니다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#6.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이윤아가</a:t>
            </a:r>
            <a:r>
              <a:rPr lang="ko-KR" altLang="en-US" sz="900" dirty="0"/>
              <a:t> 말합니다</a:t>
            </a:r>
            <a:r>
              <a:rPr lang="en-US" altLang="ko-KR" sz="900" dirty="0"/>
              <a:t>. </a:t>
            </a:r>
            <a:r>
              <a:rPr lang="ko-KR" altLang="en-US" sz="900" dirty="0"/>
              <a:t>제 이름은 </a:t>
            </a:r>
            <a:r>
              <a:rPr lang="ko-KR" altLang="en-US" sz="900" dirty="0" err="1"/>
              <a:t>이윤아입니다</a:t>
            </a:r>
            <a:r>
              <a:rPr lang="en-US" altLang="ko-KR" sz="900" dirty="0"/>
              <a:t>. </a:t>
            </a:r>
          </a:p>
          <a:p>
            <a:r>
              <a:rPr lang="en-US" altLang="ko-KR" sz="900" dirty="0"/>
              <a:t>#8.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제 이름은 </a:t>
            </a:r>
            <a:r>
              <a:rPr lang="ko-KR" altLang="en-US" sz="900" dirty="0" err="1"/>
              <a:t>이윤아입니다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2540EFB1-50DD-41A9-9ED3-3F19D8956C2B}"/>
              </a:ext>
            </a:extLst>
          </p:cNvPr>
          <p:cNvGrpSpPr>
            <a:grpSpLocks/>
          </p:cNvGrpSpPr>
          <p:nvPr/>
        </p:nvGrpSpPr>
        <p:grpSpPr bwMode="auto">
          <a:xfrm>
            <a:off x="3658353" y="2775446"/>
            <a:ext cx="571500" cy="1095375"/>
            <a:chOff x="2508109" y="3006705"/>
            <a:chExt cx="571766" cy="1095141"/>
          </a:xfrm>
        </p:grpSpPr>
        <p:grpSp>
          <p:nvGrpSpPr>
            <p:cNvPr id="24" name="그룹 8">
              <a:extLst>
                <a:ext uri="{FF2B5EF4-FFF2-40B4-BE49-F238E27FC236}">
                  <a16:creationId xmlns:a16="http://schemas.microsoft.com/office/drawing/2014/main" id="{0B9FB121-1857-484F-950D-DC602DEEED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8109" y="3661802"/>
              <a:ext cx="545595" cy="323727"/>
              <a:chOff x="2484387" y="3645024"/>
              <a:chExt cx="545595" cy="323727"/>
            </a:xfrm>
          </p:grpSpPr>
          <p:grpSp>
            <p:nvGrpSpPr>
              <p:cNvPr id="27" name="그룹 6">
                <a:extLst>
                  <a:ext uri="{FF2B5EF4-FFF2-40B4-BE49-F238E27FC236}">
                    <a16:creationId xmlns:a16="http://schemas.microsoft.com/office/drawing/2014/main" id="{FF535C36-525B-49DE-8400-CDDB46A421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84387" y="3645024"/>
                <a:ext cx="542451" cy="323727"/>
                <a:chOff x="6516216" y="2204864"/>
                <a:chExt cx="965260" cy="576053"/>
              </a:xfrm>
            </p:grpSpPr>
            <p:sp>
              <p:nvSpPr>
                <p:cNvPr id="29" name="사각형: 둥근 모서리 26">
                  <a:extLst>
                    <a:ext uri="{FF2B5EF4-FFF2-40B4-BE49-F238E27FC236}">
                      <a16:creationId xmlns:a16="http://schemas.microsoft.com/office/drawing/2014/main" id="{9C5A7DD8-A524-47FD-AEE5-BE3E9B399788}"/>
                    </a:ext>
                  </a:extLst>
                </p:cNvPr>
                <p:cNvSpPr/>
                <p:nvPr/>
              </p:nvSpPr>
              <p:spPr>
                <a:xfrm>
                  <a:off x="6516216" y="2205577"/>
                  <a:ext cx="960902" cy="576149"/>
                </a:xfrm>
                <a:prstGeom prst="roundRect">
                  <a:avLst/>
                </a:prstGeom>
                <a:solidFill>
                  <a:srgbClr val="D0B4B3"/>
                </a:solidFill>
                <a:ln>
                  <a:solidFill>
                    <a:srgbClr val="A875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rgbClr val="A87577"/>
                    </a:solidFill>
                  </a:endParaRPr>
                </a:p>
              </p:txBody>
            </p:sp>
            <p:sp>
              <p:nvSpPr>
                <p:cNvPr id="30" name="사각형: 둥근 모서리 27">
                  <a:extLst>
                    <a:ext uri="{FF2B5EF4-FFF2-40B4-BE49-F238E27FC236}">
                      <a16:creationId xmlns:a16="http://schemas.microsoft.com/office/drawing/2014/main" id="{DCF2A704-C973-45B4-B1D5-A49AFCE32CE2}"/>
                    </a:ext>
                  </a:extLst>
                </p:cNvPr>
                <p:cNvSpPr/>
                <p:nvPr/>
              </p:nvSpPr>
              <p:spPr>
                <a:xfrm>
                  <a:off x="6547305" y="2236643"/>
                  <a:ext cx="921335" cy="536609"/>
                </a:xfrm>
                <a:prstGeom prst="roundRect">
                  <a:avLst/>
                </a:prstGeom>
                <a:noFill/>
                <a:ln w="15875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rgbClr val="A87577"/>
                    </a:solidFill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5C228B5-DCE7-4679-956E-C53B1CF7BABE}"/>
                    </a:ext>
                  </a:extLst>
                </p:cNvPr>
                <p:cNvSpPr/>
                <p:nvPr/>
              </p:nvSpPr>
              <p:spPr>
                <a:xfrm>
                  <a:off x="6974057" y="2310074"/>
                  <a:ext cx="70655" cy="734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id="{4D9F2487-8774-4BAC-BDFD-067E39EDE3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4387" y="3696133"/>
                <a:ext cx="545595" cy="24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r>
                  <a:rPr lang="ko-KR" altLang="en-US" sz="1000" dirty="0">
                    <a:latin typeface="나눔고딕" pitchFamily="50" charset="-127"/>
                    <a:ea typeface="나눔고딕" pitchFamily="50" charset="-127"/>
                  </a:rPr>
                  <a:t>이윤아</a:t>
                </a:r>
              </a:p>
            </p:txBody>
          </p:sp>
        </p:grp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74CACDFE-3826-4380-A9D1-EEF3168E203B}"/>
                </a:ext>
              </a:extLst>
            </p:cNvPr>
            <p:cNvSpPr/>
            <p:nvPr/>
          </p:nvSpPr>
          <p:spPr>
            <a:xfrm rot="14408691">
              <a:off x="2495695" y="3517665"/>
              <a:ext cx="855479" cy="312883"/>
            </a:xfrm>
            <a:prstGeom prst="arc">
              <a:avLst>
                <a:gd name="adj1" fmla="val 16200000"/>
                <a:gd name="adj2" fmla="val 2047556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8777669B-CF4D-4327-87E9-88C760BDAD1E}"/>
                </a:ext>
              </a:extLst>
            </p:cNvPr>
            <p:cNvSpPr/>
            <p:nvPr/>
          </p:nvSpPr>
          <p:spPr>
            <a:xfrm rot="5729895">
              <a:off x="2299545" y="3278798"/>
              <a:ext cx="855480" cy="311295"/>
            </a:xfrm>
            <a:prstGeom prst="arc">
              <a:avLst>
                <a:gd name="adj1" fmla="val 16200000"/>
                <a:gd name="adj2" fmla="val 1972124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2" name="타원형 설명선 7">
            <a:extLst>
              <a:ext uri="{FF2B5EF4-FFF2-40B4-BE49-F238E27FC236}">
                <a16:creationId xmlns:a16="http://schemas.microsoft.com/office/drawing/2014/main" id="{E9AF8679-60C4-4ABB-810E-3CABCBADE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235" y="2434010"/>
            <a:ext cx="2092765" cy="889124"/>
          </a:xfrm>
          <a:prstGeom prst="wedgeEllipseCallout">
            <a:avLst>
              <a:gd name="adj1" fmla="val -67004"/>
              <a:gd name="adj2" fmla="val 23820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430" y="243401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45509" y="2702102"/>
            <a:ext cx="1834215" cy="405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3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536" y="2779242"/>
            <a:ext cx="159584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제 이름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34" charset="-127"/>
              </a:rPr>
              <a:t>은</a:t>
            </a:r>
            <a:r>
              <a:rPr lang="ko-KR" altLang="en-US" sz="900" dirty="0">
                <a:latin typeface="맑은 고딕" panose="020B0503020000020004" pitchFamily="34" charset="-127"/>
              </a:rPr>
              <a:t> 이 윤아입니다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B4210A-5DA4-47A8-8997-490CDA756F75}"/>
              </a:ext>
            </a:extLst>
          </p:cNvPr>
          <p:cNvGrpSpPr/>
          <p:nvPr/>
        </p:nvGrpSpPr>
        <p:grpSpPr>
          <a:xfrm>
            <a:off x="2679895" y="1344514"/>
            <a:ext cx="2751138" cy="889000"/>
            <a:chOff x="2833911" y="3429000"/>
            <a:chExt cx="2751138" cy="889000"/>
          </a:xfrm>
        </p:grpSpPr>
        <p:pic>
          <p:nvPicPr>
            <p:cNvPr id="21" name="그림 23">
              <a:extLst>
                <a:ext uri="{FF2B5EF4-FFF2-40B4-BE49-F238E27FC236}">
                  <a16:creationId xmlns:a16="http://schemas.microsoft.com/office/drawing/2014/main" id="{08B5540E-71C3-485C-A803-9EC409312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11" y="3429000"/>
              <a:ext cx="2751138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24796386-C91A-4BA8-932D-45FABAB3C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872" y="3673475"/>
              <a:ext cx="15841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은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는</a:t>
              </a:r>
              <a:endParaRPr kumimoji="0" lang="en-US" altLang="ko-KR" sz="2000" b="1" dirty="0"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3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9F3095D-8560-4459-A7AF-21AF972632B8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7AE6460-2212-45D1-97E9-3420A66CE8FA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77BA0BD-3407-4F8D-91CA-DE5FC9273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831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9FF4DA4-7FF3-40E2-B1A7-1C023910B3E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Rectangle 28">
            <a:extLst>
              <a:ext uri="{FF2B5EF4-FFF2-40B4-BE49-F238E27FC236}">
                <a16:creationId xmlns:a16="http://schemas.microsoft.com/office/drawing/2014/main" id="{332E99C3-6E33-4047-BEC7-37ACF2AFD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5607" name="TextBox 10">
            <a:extLst>
              <a:ext uri="{FF2B5EF4-FFF2-40B4-BE49-F238E27FC236}">
                <a16:creationId xmlns:a16="http://schemas.microsoft.com/office/drawing/2014/main" id="{59BC99FE-B0A1-4580-9E4C-746B9A8B9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34" y="56245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모르는 단어를 클릭하십시오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5608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62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 좌측에 유키와 에릭이 마주보고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차분한 </a:t>
            </a:r>
            <a:r>
              <a:rPr lang="en-US" altLang="ko-KR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중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텍스트가 계속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자막표시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마우스 커서를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제시어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 가져가면 버튼 클릭 액션으로 변화됨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텍스트가 부각되었다가 들어가며 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10p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텍스트가 부각되었다가 들어가며 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12p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텍스트가 부각되었다가 들어가며 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14P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텍스트가 부각되었다가 들어가며 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16P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텍스트가 부각되었다가 들어가며 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18P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텍스트가 부각되었다가 들어가며 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20P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22" name="TextBox 3">
            <a:extLst>
              <a:ext uri="{FF2B5EF4-FFF2-40B4-BE49-F238E27FC236}">
                <a16:creationId xmlns:a16="http://schemas.microsoft.com/office/drawing/2014/main" id="{617A0379-2AAE-49E4-95F2-7FDF6152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24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73" y="4109023"/>
            <a:ext cx="5542575" cy="7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_x227696392" descr="EMB00002710bde9">
            <a:extLst>
              <a:ext uri="{FF2B5EF4-FFF2-40B4-BE49-F238E27FC236}">
                <a16:creationId xmlns:a16="http://schemas.microsoft.com/office/drawing/2014/main" id="{23371403-E761-4B0E-B293-C0003F35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80147"/>
            <a:ext cx="3843338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CD240D66-02A2-4F83-8FA9-A34AC816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388" y="4149080"/>
            <a:ext cx="5046753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유키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b="1" dirty="0">
                <a:latin typeface="나눔바른펜" pitchFamily="50" charset="-127"/>
                <a:ea typeface="나눔바른펜" pitchFamily="50" charset="-127"/>
              </a:rPr>
              <a:t>?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제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이름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은 유키입니다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에릭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 </a:t>
            </a: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저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는 에릭입니다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미국 사람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F5F6E54B-C63E-4F35-88C6-C0BD6D244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49" y="190397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269635" y="4739183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290">
            <a:extLst>
              <a:ext uri="{FF2B5EF4-FFF2-40B4-BE49-F238E27FC236}">
                <a16:creationId xmlns:a16="http://schemas.microsoft.com/office/drawing/2014/main" id="{F5F6E54B-C63E-4F35-88C6-C0BD6D244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403" y="4795583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2616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3BA5FD-CE6D-4988-8EDC-23DBA7CF30D3}"/>
              </a:ext>
            </a:extLst>
          </p:cNvPr>
          <p:cNvSpPr txBox="1"/>
          <p:nvPr/>
        </p:nvSpPr>
        <p:spPr>
          <a:xfrm>
            <a:off x="6366534" y="6513043"/>
            <a:ext cx="13051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3D0103.png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D2D71D-BA31-44E9-B2B6-C64E1E55E847}"/>
              </a:ext>
            </a:extLst>
          </p:cNvPr>
          <p:cNvGrpSpPr/>
          <p:nvPr/>
        </p:nvGrpSpPr>
        <p:grpSpPr>
          <a:xfrm>
            <a:off x="2097707" y="1284446"/>
            <a:ext cx="916137" cy="261256"/>
            <a:chOff x="6657597" y="4581941"/>
            <a:chExt cx="916137" cy="26125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9FE8BCE-B4A8-47B4-BCD1-F74D37D7C8C1}"/>
                </a:ext>
              </a:extLst>
            </p:cNvPr>
            <p:cNvSpPr/>
            <p:nvPr/>
          </p:nvSpPr>
          <p:spPr>
            <a:xfrm>
              <a:off x="6657597" y="4581941"/>
              <a:ext cx="916137" cy="261256"/>
            </a:xfrm>
            <a:prstGeom prst="roundRect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3246234-E7DC-49F0-912F-48375B743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4601172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09305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05" y="2330762"/>
            <a:ext cx="1295400" cy="2181225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30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한복 차림의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정하늘이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목걸이 이름표를 하고 두 손을 내리고 서있다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이름표가 한번 깜빡인다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정하늘이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오른손을 가슴에 얹고 자신을 소개한다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정하늘의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 주변에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생성되고 반짝거린다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붉은색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5661248"/>
            <a:ext cx="29915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#3.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정하늘입니다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#6.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정하늘이</a:t>
            </a:r>
            <a:r>
              <a:rPr lang="ko-KR" altLang="en-US" sz="900" dirty="0"/>
              <a:t> 말합니다</a:t>
            </a:r>
            <a:r>
              <a:rPr lang="en-US" altLang="ko-KR" sz="900" dirty="0"/>
              <a:t>. </a:t>
            </a:r>
            <a:r>
              <a:rPr lang="ko-KR" altLang="en-US" sz="900" dirty="0"/>
              <a:t>저는 한국 사람입니다</a:t>
            </a:r>
            <a:r>
              <a:rPr lang="en-US" altLang="ko-KR" sz="900" dirty="0"/>
              <a:t>. </a:t>
            </a:r>
          </a:p>
          <a:p>
            <a:r>
              <a:rPr lang="en-US" altLang="ko-KR" sz="900" dirty="0"/>
              <a:t>#8.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저는 한국 사람입니다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2540EFB1-50DD-41A9-9ED3-3F19D8956C2B}"/>
              </a:ext>
            </a:extLst>
          </p:cNvPr>
          <p:cNvGrpSpPr>
            <a:grpSpLocks/>
          </p:cNvGrpSpPr>
          <p:nvPr/>
        </p:nvGrpSpPr>
        <p:grpSpPr bwMode="auto">
          <a:xfrm>
            <a:off x="3658353" y="2474293"/>
            <a:ext cx="571501" cy="1095374"/>
            <a:chOff x="2508109" y="3006706"/>
            <a:chExt cx="571767" cy="1095140"/>
          </a:xfrm>
        </p:grpSpPr>
        <p:grpSp>
          <p:nvGrpSpPr>
            <p:cNvPr id="24" name="그룹 8">
              <a:extLst>
                <a:ext uri="{FF2B5EF4-FFF2-40B4-BE49-F238E27FC236}">
                  <a16:creationId xmlns:a16="http://schemas.microsoft.com/office/drawing/2014/main" id="{0B9FB121-1857-484F-950D-DC602DEEED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8109" y="3661802"/>
              <a:ext cx="545595" cy="323727"/>
              <a:chOff x="2484387" y="3645024"/>
              <a:chExt cx="545595" cy="323727"/>
            </a:xfrm>
          </p:grpSpPr>
          <p:grpSp>
            <p:nvGrpSpPr>
              <p:cNvPr id="27" name="그룹 6">
                <a:extLst>
                  <a:ext uri="{FF2B5EF4-FFF2-40B4-BE49-F238E27FC236}">
                    <a16:creationId xmlns:a16="http://schemas.microsoft.com/office/drawing/2014/main" id="{FF535C36-525B-49DE-8400-CDDB46A421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84387" y="3645024"/>
                <a:ext cx="542451" cy="323727"/>
                <a:chOff x="6516216" y="2204864"/>
                <a:chExt cx="965260" cy="576053"/>
              </a:xfrm>
            </p:grpSpPr>
            <p:sp>
              <p:nvSpPr>
                <p:cNvPr id="29" name="사각형: 둥근 모서리 26">
                  <a:extLst>
                    <a:ext uri="{FF2B5EF4-FFF2-40B4-BE49-F238E27FC236}">
                      <a16:creationId xmlns:a16="http://schemas.microsoft.com/office/drawing/2014/main" id="{9C5A7DD8-A524-47FD-AEE5-BE3E9B399788}"/>
                    </a:ext>
                  </a:extLst>
                </p:cNvPr>
                <p:cNvSpPr/>
                <p:nvPr/>
              </p:nvSpPr>
              <p:spPr>
                <a:xfrm>
                  <a:off x="6516216" y="2205577"/>
                  <a:ext cx="960902" cy="576149"/>
                </a:xfrm>
                <a:prstGeom prst="roundRect">
                  <a:avLst/>
                </a:prstGeom>
                <a:solidFill>
                  <a:srgbClr val="D0B4B3"/>
                </a:solidFill>
                <a:ln>
                  <a:solidFill>
                    <a:srgbClr val="A875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rgbClr val="A87577"/>
                    </a:solidFill>
                  </a:endParaRPr>
                </a:p>
              </p:txBody>
            </p:sp>
            <p:sp>
              <p:nvSpPr>
                <p:cNvPr id="30" name="사각형: 둥근 모서리 27">
                  <a:extLst>
                    <a:ext uri="{FF2B5EF4-FFF2-40B4-BE49-F238E27FC236}">
                      <a16:creationId xmlns:a16="http://schemas.microsoft.com/office/drawing/2014/main" id="{DCF2A704-C973-45B4-B1D5-A49AFCE32CE2}"/>
                    </a:ext>
                  </a:extLst>
                </p:cNvPr>
                <p:cNvSpPr/>
                <p:nvPr/>
              </p:nvSpPr>
              <p:spPr>
                <a:xfrm>
                  <a:off x="6547305" y="2236643"/>
                  <a:ext cx="921335" cy="536609"/>
                </a:xfrm>
                <a:prstGeom prst="roundRect">
                  <a:avLst/>
                </a:prstGeom>
                <a:noFill/>
                <a:ln w="15875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rgbClr val="A87577"/>
                    </a:solidFill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5C228B5-DCE7-4679-956E-C53B1CF7BABE}"/>
                    </a:ext>
                  </a:extLst>
                </p:cNvPr>
                <p:cNvSpPr/>
                <p:nvPr/>
              </p:nvSpPr>
              <p:spPr>
                <a:xfrm>
                  <a:off x="6974057" y="2310074"/>
                  <a:ext cx="70655" cy="734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id="{4D9F2487-8774-4BAC-BDFD-067E39EDE3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4387" y="3696133"/>
                <a:ext cx="545595" cy="24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r>
                  <a:rPr lang="ko-KR" altLang="en-US" sz="1000" dirty="0" err="1">
                    <a:latin typeface="나눔고딕" pitchFamily="50" charset="-127"/>
                    <a:ea typeface="나눔고딕" pitchFamily="50" charset="-127"/>
                  </a:rPr>
                  <a:t>정하늘</a:t>
                </a:r>
                <a:endParaRPr lang="ko-KR" altLang="en-US" sz="100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74CACDFE-3826-4380-A9D1-EEF3168E203B}"/>
                </a:ext>
              </a:extLst>
            </p:cNvPr>
            <p:cNvSpPr/>
            <p:nvPr/>
          </p:nvSpPr>
          <p:spPr>
            <a:xfrm rot="14408691">
              <a:off x="2495695" y="3517665"/>
              <a:ext cx="855479" cy="312883"/>
            </a:xfrm>
            <a:prstGeom prst="arc">
              <a:avLst>
                <a:gd name="adj1" fmla="val 16200000"/>
                <a:gd name="adj2" fmla="val 2047556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8777669B-CF4D-4327-87E9-88C760BDAD1E}"/>
                </a:ext>
              </a:extLst>
            </p:cNvPr>
            <p:cNvSpPr/>
            <p:nvPr/>
          </p:nvSpPr>
          <p:spPr>
            <a:xfrm rot="5729895">
              <a:off x="2299545" y="3278798"/>
              <a:ext cx="855480" cy="311295"/>
            </a:xfrm>
            <a:prstGeom prst="arc">
              <a:avLst>
                <a:gd name="adj1" fmla="val 16200000"/>
                <a:gd name="adj2" fmla="val 1972124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2" name="타원형 설명선 7">
            <a:extLst>
              <a:ext uri="{FF2B5EF4-FFF2-40B4-BE49-F238E27FC236}">
                <a16:creationId xmlns:a16="http://schemas.microsoft.com/office/drawing/2014/main" id="{E9AF8679-60C4-4ABB-810E-3CABCBADE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235" y="2132856"/>
            <a:ext cx="2092765" cy="889124"/>
          </a:xfrm>
          <a:prstGeom prst="wedgeEllipseCallout">
            <a:avLst>
              <a:gd name="adj1" fmla="val -67004"/>
              <a:gd name="adj2" fmla="val 23820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430" y="213285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45509" y="2400948"/>
            <a:ext cx="1834215" cy="4050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3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536" y="2492896"/>
            <a:ext cx="159584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34" charset="-127"/>
              </a:rPr>
              <a:t>는</a:t>
            </a:r>
            <a:r>
              <a:rPr lang="ko-KR" altLang="en-US" sz="900" dirty="0">
                <a:latin typeface="맑은 고딕" panose="020B0503020000020004" pitchFamily="34" charset="-127"/>
              </a:rPr>
              <a:t> 한국 사람입니다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1057B0-12CF-4398-B364-E7CA43E33153}"/>
              </a:ext>
            </a:extLst>
          </p:cNvPr>
          <p:cNvGrpSpPr/>
          <p:nvPr/>
        </p:nvGrpSpPr>
        <p:grpSpPr>
          <a:xfrm>
            <a:off x="2679895" y="1344514"/>
            <a:ext cx="2751138" cy="889000"/>
            <a:chOff x="2833911" y="3429000"/>
            <a:chExt cx="2751138" cy="889000"/>
          </a:xfrm>
        </p:grpSpPr>
        <p:pic>
          <p:nvPicPr>
            <p:cNvPr id="21" name="그림 23">
              <a:extLst>
                <a:ext uri="{FF2B5EF4-FFF2-40B4-BE49-F238E27FC236}">
                  <a16:creationId xmlns:a16="http://schemas.microsoft.com/office/drawing/2014/main" id="{4D250245-D7F5-40A5-B839-9551D0F6C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11" y="3429000"/>
              <a:ext cx="2751138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0A90BEED-FA2A-436D-9270-6D1309C4A2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872" y="3673475"/>
              <a:ext cx="15841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은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는</a:t>
              </a:r>
              <a:endParaRPr kumimoji="0" lang="en-US" altLang="ko-KR" sz="2000" b="1" dirty="0"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3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A76CC0-F7CC-40C6-AC28-C5D59510AA7C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62D20F8-2739-4278-930A-41A8BFFCA93B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CE334E9-558F-499D-BA6E-750E80365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59637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30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‘__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화면 중앙에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.(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처음에는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N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나타나지 않은 상태로 등장했다가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N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나타나야 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처음 나타날 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까만색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명사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발음되는 순간에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스펠링이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단어가 나타나고  받침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파란색으로 반짝인 후 문형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빨간색으로 반짝임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으로 바뀌고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빨간색으로 반짝임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직사각형 안에 포함된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같은 선상에 놓여야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직사각형은 화면에 표시되지 않습니다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5661248"/>
            <a:ext cx="48718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#3. </a:t>
            </a:r>
            <a:r>
              <a:rPr lang="ko-KR" altLang="en-US" sz="900" dirty="0"/>
              <a:t>교사 </a:t>
            </a:r>
            <a:r>
              <a:rPr lang="en-US" altLang="ko-KR" sz="900" dirty="0"/>
              <a:t>: ‘-</a:t>
            </a:r>
            <a:r>
              <a:rPr lang="ko-KR" altLang="en-US" sz="900" dirty="0"/>
              <a:t>은</a:t>
            </a:r>
            <a:r>
              <a:rPr lang="en-US" altLang="ko-KR" sz="900" dirty="0"/>
              <a:t>/</a:t>
            </a:r>
            <a:r>
              <a:rPr lang="ko-KR" altLang="en-US" sz="900" dirty="0"/>
              <a:t>는</a:t>
            </a:r>
            <a:r>
              <a:rPr lang="en-US" altLang="ko-KR" sz="900" dirty="0"/>
              <a:t>＇</a:t>
            </a:r>
            <a:r>
              <a:rPr lang="ko-KR" altLang="en-US" sz="900" dirty="0"/>
              <a:t>앞에는 명사가 옵니다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#5.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명사가 자음으로 끝나면 </a:t>
            </a:r>
            <a:r>
              <a:rPr lang="en-US" altLang="ko-KR" sz="900" dirty="0"/>
              <a:t>‘-</a:t>
            </a:r>
            <a:r>
              <a:rPr lang="ko-KR" altLang="en-US" sz="900" dirty="0"/>
              <a:t>은</a:t>
            </a:r>
            <a:r>
              <a:rPr lang="en-US" altLang="ko-KR" sz="900" dirty="0"/>
              <a:t>＇</a:t>
            </a:r>
            <a:r>
              <a:rPr lang="ko-KR" altLang="en-US" sz="900" dirty="0"/>
              <a:t>을 씁니다</a:t>
            </a:r>
            <a:r>
              <a:rPr lang="en-US" altLang="ko-KR" sz="900" dirty="0"/>
              <a:t>. </a:t>
            </a:r>
            <a:r>
              <a:rPr lang="ko-KR" altLang="en-US" sz="900" dirty="0"/>
              <a:t>명사 </a:t>
            </a:r>
            <a:r>
              <a:rPr lang="en-US" altLang="ko-KR" sz="900" dirty="0"/>
              <a:t>‘</a:t>
            </a:r>
            <a:r>
              <a:rPr lang="ko-KR" altLang="en-US" sz="900" dirty="0"/>
              <a:t>이름</a:t>
            </a:r>
            <a:r>
              <a:rPr lang="en-US" altLang="ko-KR" sz="900" dirty="0"/>
              <a:t>＇</a:t>
            </a:r>
            <a:r>
              <a:rPr lang="ko-KR" altLang="en-US" sz="900" dirty="0"/>
              <a:t>은 자음으로 끝났습니다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#7.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그래서 </a:t>
            </a:r>
            <a:r>
              <a:rPr lang="en-US" altLang="ko-KR" sz="900" dirty="0"/>
              <a:t>‘</a:t>
            </a:r>
            <a:r>
              <a:rPr lang="ko-KR" altLang="en-US" sz="900" dirty="0"/>
              <a:t>은</a:t>
            </a:r>
            <a:r>
              <a:rPr lang="en-US" altLang="ko-KR" sz="900" dirty="0"/>
              <a:t>＇</a:t>
            </a:r>
            <a:r>
              <a:rPr lang="ko-KR" altLang="en-US" sz="900" dirty="0"/>
              <a:t>을 씁니다</a:t>
            </a:r>
            <a:r>
              <a:rPr lang="en-US" altLang="ko-KR" sz="900" dirty="0"/>
              <a:t>. ‘</a:t>
            </a:r>
            <a:r>
              <a:rPr lang="ko-KR" altLang="en-US" sz="900" dirty="0"/>
              <a:t>제 이름은</a:t>
            </a:r>
            <a:r>
              <a:rPr lang="en-US" altLang="ko-KR" sz="900" dirty="0"/>
              <a:t>‘. </a:t>
            </a:r>
            <a:r>
              <a:rPr lang="ko-KR" altLang="en-US" sz="900" dirty="0"/>
              <a:t>따라하십시오</a:t>
            </a:r>
            <a:r>
              <a:rPr lang="en-US" altLang="ko-KR" sz="900" dirty="0"/>
              <a:t>. ‘</a:t>
            </a:r>
            <a:r>
              <a:rPr lang="ko-KR" altLang="en-US" sz="900" dirty="0"/>
              <a:t>제 이름은</a:t>
            </a:r>
            <a:r>
              <a:rPr lang="en-US" altLang="ko-KR" sz="900" dirty="0"/>
              <a:t>＇</a:t>
            </a:r>
          </a:p>
        </p:txBody>
      </p:sp>
      <p:sp>
        <p:nvSpPr>
          <p:cNvPr id="13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190" y="31550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21391" y="2100145"/>
            <a:ext cx="2535114" cy="819194"/>
            <a:chOff x="4465921" y="2863948"/>
            <a:chExt cx="2535114" cy="819194"/>
          </a:xfrm>
        </p:grpSpPr>
        <p:pic>
          <p:nvPicPr>
            <p:cNvPr id="36" name="그림 23">
              <a:extLst>
                <a:ext uri="{FF2B5EF4-FFF2-40B4-BE49-F238E27FC236}">
                  <a16:creationId xmlns:a16="http://schemas.microsoft.com/office/drawing/2014/main" id="{D3F294D5-A588-4C52-8430-FD5369383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921" y="2863948"/>
              <a:ext cx="2535114" cy="819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3CE5B87A-3819-4AB7-95CC-1BB86D0B4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476" y="3073490"/>
              <a:ext cx="14334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en-US" altLang="ko-KR" sz="2000" b="1" u="sng" dirty="0">
                  <a:latin typeface="나눔바른펜" pitchFamily="50" charset="-127"/>
                  <a:ea typeface="나눔바른펜" pitchFamily="50" charset="-127"/>
                </a:rPr>
                <a:t>  N  </a:t>
              </a:r>
              <a:r>
                <a:rPr kumimoji="0" lang="ko-KR" altLang="en-US" sz="2000" b="1" dirty="0">
                  <a:solidFill>
                    <a:srgbClr val="FF0000"/>
                  </a:solidFill>
                  <a:latin typeface="나눔바른펜" pitchFamily="50" charset="-127"/>
                  <a:ea typeface="나눔바른펜" pitchFamily="50" charset="-127"/>
                </a:rPr>
                <a:t>은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는</a:t>
              </a:r>
              <a:endParaRPr kumimoji="0" lang="en-US" altLang="ko-KR" sz="2000" b="1" dirty="0"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1391" y="3346298"/>
            <a:ext cx="16303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제 이름</a:t>
            </a:r>
            <a:endParaRPr kumimoji="0" lang="en-US" altLang="ko-KR" sz="2000" b="1" dirty="0">
              <a:solidFill>
                <a:srgbClr val="FF0000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1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78161" y="2090751"/>
            <a:ext cx="546704" cy="2778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596D4040-E596-41FB-AB0C-EF70E51CE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4023840"/>
            <a:ext cx="18844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en-US" altLang="ko-KR" sz="2000" b="1">
                <a:latin typeface="나눔바른펜" pitchFamily="50" charset="-127"/>
                <a:ea typeface="나눔바른펜" pitchFamily="50" charset="-127"/>
                <a:sym typeface="Wingdings" panose="05000000000000000000" pitchFamily="2" charset="2"/>
              </a:rPr>
              <a:t></a:t>
            </a: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제 이름</a:t>
            </a:r>
            <a:r>
              <a:rPr kumimoji="0" lang="ko-KR" altLang="en-US" sz="2000" b="1" dirty="0">
                <a:solidFill>
                  <a:srgbClr val="FF0000"/>
                </a:solidFill>
                <a:latin typeface="나눔바른펜" pitchFamily="50" charset="-127"/>
                <a:ea typeface="나눔바른펜" pitchFamily="50" charset="-127"/>
              </a:rPr>
              <a:t>은</a:t>
            </a:r>
            <a:endParaRPr kumimoji="0" lang="en-US" altLang="ko-KR" sz="2000" b="1" dirty="0">
              <a:solidFill>
                <a:srgbClr val="FF0000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5019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7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진한 글씨로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 나타날 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까만색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단어가 나타나고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모음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ㅓ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파란색으로 반짝인 후 문형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빨간색으로 반짝임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으로 바뀌고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빨간색으로 반짝임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28" y="5661248"/>
            <a:ext cx="48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#11.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명사가 모음으로 끝나면 </a:t>
            </a:r>
            <a:r>
              <a:rPr lang="en-US" altLang="ko-KR" sz="900" dirty="0"/>
              <a:t>‘-</a:t>
            </a:r>
            <a:r>
              <a:rPr lang="ko-KR" altLang="en-US" sz="900" dirty="0"/>
              <a:t>는</a:t>
            </a:r>
            <a:r>
              <a:rPr lang="en-US" altLang="ko-KR" sz="900" dirty="0"/>
              <a:t>＇</a:t>
            </a:r>
            <a:r>
              <a:rPr lang="ko-KR" altLang="en-US" sz="900" dirty="0"/>
              <a:t>을 씁니다</a:t>
            </a:r>
            <a:r>
              <a:rPr lang="en-US" altLang="ko-KR" sz="900" dirty="0"/>
              <a:t>. </a:t>
            </a:r>
            <a:r>
              <a:rPr lang="ko-KR" altLang="en-US" sz="900" dirty="0"/>
              <a:t>명사 </a:t>
            </a:r>
            <a:r>
              <a:rPr lang="en-US" altLang="ko-KR" sz="900" dirty="0"/>
              <a:t>‘</a:t>
            </a:r>
            <a:r>
              <a:rPr lang="ko-KR" altLang="en-US" sz="900" dirty="0"/>
              <a:t>저</a:t>
            </a:r>
            <a:r>
              <a:rPr lang="en-US" altLang="ko-KR" sz="900" dirty="0"/>
              <a:t>＇</a:t>
            </a:r>
            <a:r>
              <a:rPr lang="ko-KR" altLang="en-US" sz="900" dirty="0"/>
              <a:t>는 모음으로 끝났습니다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#13.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그래서 </a:t>
            </a:r>
            <a:r>
              <a:rPr lang="en-US" altLang="ko-KR" sz="900" dirty="0"/>
              <a:t>‘</a:t>
            </a:r>
            <a:r>
              <a:rPr lang="ko-KR" altLang="en-US" sz="900" dirty="0"/>
              <a:t>는</a:t>
            </a:r>
            <a:r>
              <a:rPr lang="en-US" altLang="ko-KR" sz="900" dirty="0"/>
              <a:t>＇</a:t>
            </a:r>
            <a:r>
              <a:rPr lang="ko-KR" altLang="en-US" sz="900" dirty="0"/>
              <a:t>을 씁니다</a:t>
            </a:r>
            <a:r>
              <a:rPr lang="en-US" altLang="ko-KR" sz="900" dirty="0"/>
              <a:t>. ‘</a:t>
            </a:r>
            <a:r>
              <a:rPr lang="ko-KR" altLang="en-US" sz="900" dirty="0"/>
              <a:t>저는</a:t>
            </a:r>
            <a:r>
              <a:rPr lang="en-US" altLang="ko-KR" sz="900" dirty="0"/>
              <a:t>. </a:t>
            </a:r>
            <a:r>
              <a:rPr lang="ko-KR" altLang="en-US" sz="900" dirty="0"/>
              <a:t>따라하십시오</a:t>
            </a:r>
            <a:r>
              <a:rPr lang="en-US" altLang="ko-KR" sz="900" dirty="0"/>
              <a:t>. ‘</a:t>
            </a:r>
            <a:r>
              <a:rPr lang="ko-KR" altLang="en-US" sz="900" dirty="0"/>
              <a:t>저는</a:t>
            </a:r>
            <a:r>
              <a:rPr lang="en-US" altLang="ko-KR" sz="900" dirty="0"/>
              <a:t>＇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683242" y="2221322"/>
            <a:ext cx="2535114" cy="819194"/>
            <a:chOff x="4465921" y="2863948"/>
            <a:chExt cx="2535114" cy="819194"/>
          </a:xfrm>
        </p:grpSpPr>
        <p:pic>
          <p:nvPicPr>
            <p:cNvPr id="36" name="그림 23">
              <a:extLst>
                <a:ext uri="{FF2B5EF4-FFF2-40B4-BE49-F238E27FC236}">
                  <a16:creationId xmlns:a16="http://schemas.microsoft.com/office/drawing/2014/main" id="{D3F294D5-A588-4C52-8430-FD5369383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921" y="2863948"/>
              <a:ext cx="2535114" cy="819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3CE5B87A-3819-4AB7-95CC-1BB86D0B4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476" y="3073490"/>
              <a:ext cx="14334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en-US" altLang="ko-KR" sz="2000" b="1" u="sng" dirty="0">
                  <a:latin typeface="나눔바른펜" pitchFamily="50" charset="-127"/>
                  <a:ea typeface="나눔바른펜" pitchFamily="50" charset="-127"/>
                </a:rPr>
                <a:t>  N  </a:t>
              </a: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은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kumimoji="0" lang="ko-KR" altLang="en-US" sz="2000" b="1" dirty="0">
                  <a:solidFill>
                    <a:srgbClr val="FF0000"/>
                  </a:solidFill>
                  <a:latin typeface="나눔바른펜" pitchFamily="50" charset="-127"/>
                  <a:ea typeface="나눔바른펜" pitchFamily="50" charset="-127"/>
                </a:rPr>
                <a:t>는</a:t>
              </a:r>
              <a:endParaRPr kumimoji="0" lang="en-US" altLang="ko-KR" sz="2000" b="1" dirty="0">
                <a:solidFill>
                  <a:srgbClr val="FF0000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236" y="3427296"/>
            <a:ext cx="1297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저</a:t>
            </a:r>
            <a:endParaRPr kumimoji="0" lang="en-US" altLang="ko-KR" sz="20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4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EE4DA5-82D3-4BA6-B828-12660E9E73B9}"/>
              </a:ext>
            </a:extLst>
          </p:cNvPr>
          <p:cNvSpPr/>
          <p:nvPr/>
        </p:nvSpPr>
        <p:spPr>
          <a:xfrm>
            <a:off x="3378161" y="2090751"/>
            <a:ext cx="546704" cy="2778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9D49BE0-4CC6-4B02-934E-46A9F4253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4023840"/>
            <a:ext cx="18844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  <a:sym typeface="Wingdings" panose="05000000000000000000" pitchFamily="2" charset="2"/>
              </a:rPr>
              <a:t>        </a:t>
            </a: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저</a:t>
            </a:r>
            <a:r>
              <a:rPr kumimoji="0" lang="ko-KR" altLang="en-US" sz="2000" b="1" dirty="0">
                <a:solidFill>
                  <a:srgbClr val="FF0000"/>
                </a:solidFill>
                <a:latin typeface="나눔바른펜" pitchFamily="50" charset="-127"/>
                <a:ea typeface="나눔바른펜" pitchFamily="50" charset="-127"/>
              </a:rPr>
              <a:t>는</a:t>
            </a: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 </a:t>
            </a:r>
            <a:endParaRPr kumimoji="0" lang="en-US" altLang="ko-KR" sz="2000" b="1" dirty="0">
              <a:solidFill>
                <a:srgbClr val="FF0000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83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196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16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동안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진한 글씨로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문형의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 빨간색으로 반짝거림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 창이 화면 중앙 하단에 생성됨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하단 텍스트 창의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받침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파란색으로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붉은색으로 반짝거림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직사각형 안에 포함된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‘N’,’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같은 선상에 놓여야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직사각형은 화면에 표시되지 않습니다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‘/’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흐리게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아주 진하게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흐리게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5661248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#15.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제 이름 </a:t>
            </a:r>
            <a:r>
              <a:rPr lang="en-US" altLang="ko-KR" sz="900" dirty="0"/>
              <a:t>/</a:t>
            </a:r>
            <a:r>
              <a:rPr lang="ko-KR" altLang="en-US" sz="900" dirty="0"/>
              <a:t> </a:t>
            </a:r>
            <a:r>
              <a:rPr lang="ko-KR" altLang="en-US" sz="900" dirty="0" err="1"/>
              <a:t>이윤아입니다</a:t>
            </a:r>
            <a:r>
              <a:rPr lang="en-US" altLang="ko-KR" sz="900" dirty="0"/>
              <a:t>. </a:t>
            </a:r>
            <a:r>
              <a:rPr lang="ko-KR" altLang="en-US" sz="900" dirty="0"/>
              <a:t>제 이름은 </a:t>
            </a:r>
            <a:r>
              <a:rPr lang="ko-KR" altLang="en-US" sz="900" dirty="0" err="1"/>
              <a:t>이윤아입니다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#17.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따라하십시오</a:t>
            </a:r>
            <a:r>
              <a:rPr lang="en-US" altLang="ko-KR" sz="900" dirty="0"/>
              <a:t>. </a:t>
            </a:r>
            <a:r>
              <a:rPr lang="ko-KR" altLang="en-US" sz="900" dirty="0"/>
              <a:t>제 이름은 </a:t>
            </a:r>
            <a:r>
              <a:rPr lang="ko-KR" altLang="en-US" sz="900" dirty="0" err="1"/>
              <a:t>이윤아입니다</a:t>
            </a:r>
            <a:r>
              <a:rPr lang="en-US" altLang="ko-KR" sz="900" dirty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51612" y="1484784"/>
            <a:ext cx="3688958" cy="819194"/>
            <a:chOff x="4465921" y="2863948"/>
            <a:chExt cx="2535114" cy="819194"/>
          </a:xfrm>
        </p:grpSpPr>
        <p:pic>
          <p:nvPicPr>
            <p:cNvPr id="36" name="그림 23">
              <a:extLst>
                <a:ext uri="{FF2B5EF4-FFF2-40B4-BE49-F238E27FC236}">
                  <a16:creationId xmlns:a16="http://schemas.microsoft.com/office/drawing/2014/main" id="{D3F294D5-A588-4C52-8430-FD5369383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921" y="2863948"/>
              <a:ext cx="2535114" cy="819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3CE5B87A-3819-4AB7-95CC-1BB86D0B4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948" y="3073490"/>
              <a:ext cx="217734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en-US" altLang="ko-KR" sz="2000" b="1" u="sng" dirty="0">
                  <a:latin typeface="나눔바른펜" pitchFamily="50" charset="-127"/>
                  <a:ea typeface="나눔바른펜" pitchFamily="50" charset="-127"/>
                </a:rPr>
                <a:t>  N  </a:t>
              </a:r>
              <a:r>
                <a:rPr kumimoji="0" lang="ko-KR" altLang="en-US" sz="2000" b="1" dirty="0">
                  <a:solidFill>
                    <a:srgbClr val="FF0000"/>
                  </a:solidFill>
                  <a:latin typeface="나눔바른펜" pitchFamily="50" charset="-127"/>
                  <a:ea typeface="나눔바른펜" pitchFamily="50" charset="-127"/>
                </a:rPr>
                <a:t>은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는 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___________</a:t>
              </a:r>
            </a:p>
          </p:txBody>
        </p: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2649006"/>
            <a:ext cx="31075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제 이름  </a:t>
            </a:r>
            <a:r>
              <a:rPr kumimoji="0" lang="en-US" altLang="ko-KR" sz="2000" b="1" dirty="0">
                <a:solidFill>
                  <a:schemeClr val="bg1">
                    <a:lumMod val="7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/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  </a:t>
            </a:r>
            <a:r>
              <a:rPr kumimoji="0" lang="ko-KR" altLang="en-US" sz="2000" b="1" dirty="0" err="1">
                <a:latin typeface="나눔바른펜" pitchFamily="50" charset="-127"/>
                <a:ea typeface="나눔바른펜" pitchFamily="50" charset="-127"/>
              </a:rPr>
              <a:t>이윤아입니다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. </a:t>
            </a:r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238" y="447398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7" y="3591124"/>
            <a:ext cx="28803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저 </a:t>
            </a:r>
            <a:r>
              <a:rPr kumimoji="0"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  /  </a:t>
            </a:r>
            <a:r>
              <a:rPr kumimoji="0"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한국 사람입니다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. </a:t>
            </a: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D3F294D5-A588-4C52-8430-FD536938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94" y="4337998"/>
            <a:ext cx="3688958" cy="55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736" y="4397042"/>
            <a:ext cx="34270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  <a:sym typeface="Wingdings" panose="05000000000000000000" pitchFamily="2" charset="2"/>
              </a:rPr>
              <a:t></a:t>
            </a: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제 이름</a:t>
            </a:r>
            <a:r>
              <a:rPr kumimoji="0" lang="ko-KR" altLang="en-US" sz="2000" b="1" dirty="0">
                <a:solidFill>
                  <a:srgbClr val="FF0000"/>
                </a:solidFill>
                <a:latin typeface="나눔바른펜" pitchFamily="50" charset="-127"/>
                <a:ea typeface="나눔바른펜" pitchFamily="50" charset="-127"/>
              </a:rPr>
              <a:t>은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   </a:t>
            </a:r>
            <a:r>
              <a:rPr kumimoji="0" lang="ko-KR" altLang="en-US" sz="2000" b="1" dirty="0" err="1">
                <a:latin typeface="나눔바른펜" pitchFamily="50" charset="-127"/>
                <a:ea typeface="나눔바른펜" pitchFamily="50" charset="-127"/>
              </a:rPr>
              <a:t>이윤아입니다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.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889300" y="1691182"/>
            <a:ext cx="546704" cy="3339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811" y="360523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156" y="246026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212" y="155993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7786" y="447398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183" y="267453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83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5138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71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동안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진한 글씨로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문형의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 빨간색으로 반짝거림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 창이 화면 중앙 하단에 생성됨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모음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ㅓ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파란색으로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붉은색으로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원래대로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흐리게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5661248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#25.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저 </a:t>
            </a:r>
            <a:r>
              <a:rPr lang="en-US" altLang="ko-KR" sz="900" dirty="0"/>
              <a:t>/ </a:t>
            </a:r>
            <a:r>
              <a:rPr lang="ko-KR" altLang="en-US" sz="900" dirty="0"/>
              <a:t>한국 사람입니다</a:t>
            </a:r>
            <a:r>
              <a:rPr lang="en-US" altLang="ko-KR" sz="900" dirty="0"/>
              <a:t>. </a:t>
            </a:r>
            <a:r>
              <a:rPr lang="ko-KR" altLang="en-US" sz="900" dirty="0"/>
              <a:t>저는 한국 사람입니다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#27.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따라하십시오</a:t>
            </a:r>
            <a:r>
              <a:rPr lang="en-US" altLang="ko-KR" sz="900" dirty="0"/>
              <a:t>. </a:t>
            </a:r>
            <a:r>
              <a:rPr lang="ko-KR" altLang="en-US" sz="900" dirty="0"/>
              <a:t>저는 한국 사람입니다</a:t>
            </a:r>
            <a:r>
              <a:rPr lang="en-US" altLang="ko-KR" sz="900" dirty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51612" y="1484784"/>
            <a:ext cx="3688958" cy="819194"/>
            <a:chOff x="4465921" y="2863948"/>
            <a:chExt cx="2535114" cy="819194"/>
          </a:xfrm>
        </p:grpSpPr>
        <p:pic>
          <p:nvPicPr>
            <p:cNvPr id="36" name="그림 23">
              <a:extLst>
                <a:ext uri="{FF2B5EF4-FFF2-40B4-BE49-F238E27FC236}">
                  <a16:creationId xmlns:a16="http://schemas.microsoft.com/office/drawing/2014/main" id="{D3F294D5-A588-4C52-8430-FD5369383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921" y="2863948"/>
              <a:ext cx="2535114" cy="819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3CE5B87A-3819-4AB7-95CC-1BB86D0B4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948" y="3073490"/>
              <a:ext cx="217734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en-US" altLang="ko-KR" sz="2000" b="1" u="sng" dirty="0">
                  <a:latin typeface="나눔바른펜" pitchFamily="50" charset="-127"/>
                  <a:ea typeface="나눔바른펜" pitchFamily="50" charset="-127"/>
                </a:rPr>
                <a:t>  N  </a:t>
              </a: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은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kumimoji="0" lang="ko-KR" altLang="en-US" sz="2000" b="1" dirty="0">
                  <a:latin typeface="나눔바른펜" pitchFamily="50" charset="-127"/>
                  <a:ea typeface="나눔바른펜" pitchFamily="50" charset="-127"/>
                </a:rPr>
                <a:t>는 </a:t>
              </a:r>
              <a:r>
                <a:rPr kumimoji="0" lang="en-US" altLang="ko-KR" sz="2000" b="1" dirty="0">
                  <a:latin typeface="나눔바른펜" pitchFamily="50" charset="-127"/>
                  <a:ea typeface="나눔바른펜" pitchFamily="50" charset="-127"/>
                </a:rPr>
                <a:t>___________</a:t>
              </a:r>
            </a:p>
          </p:txBody>
        </p:sp>
      </p:grpSp>
      <p:sp>
        <p:nvSpPr>
          <p:cNvPr id="39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2649006"/>
            <a:ext cx="31075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제 이름 </a:t>
            </a:r>
            <a:r>
              <a:rPr kumimoji="0" lang="en-US" altLang="ko-KR" sz="2000" b="1" dirty="0">
                <a:solidFill>
                  <a:schemeClr val="bg1">
                    <a:lumMod val="6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/ </a:t>
            </a:r>
            <a:r>
              <a:rPr kumimoji="0" lang="ko-KR" altLang="en-US" sz="2000" b="1" dirty="0" err="1">
                <a:solidFill>
                  <a:schemeClr val="bg1">
                    <a:lumMod val="6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이윤아입니다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. </a:t>
            </a:r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238" y="447398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777" y="3591124"/>
            <a:ext cx="28803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저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en-US" altLang="ko-KR" sz="2000" b="1" dirty="0">
                <a:solidFill>
                  <a:schemeClr val="bg1">
                    <a:lumMod val="7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/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한국 사람입니다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. </a:t>
            </a: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168" y="3665929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D3F294D5-A588-4C52-8430-FD536938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94" y="4337998"/>
            <a:ext cx="3688958" cy="55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666" y="4397042"/>
            <a:ext cx="3237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  <a:sym typeface="Wingdings" panose="05000000000000000000" pitchFamily="2" charset="2"/>
              </a:rPr>
              <a:t></a:t>
            </a: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저</a:t>
            </a:r>
            <a:r>
              <a:rPr kumimoji="0" lang="ko-KR" altLang="en-US" sz="2000" b="1" dirty="0">
                <a:solidFill>
                  <a:srgbClr val="FF0000"/>
                </a:solidFill>
                <a:latin typeface="나눔바른펜" pitchFamily="50" charset="-127"/>
                <a:ea typeface="나눔바른펜" pitchFamily="50" charset="-127"/>
              </a:rPr>
              <a:t>는</a:t>
            </a: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 한국 사람입니다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. </a:t>
            </a:r>
          </a:p>
        </p:txBody>
      </p:sp>
      <p:sp>
        <p:nvSpPr>
          <p:cNvPr id="19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285293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3542819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713" y="405027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83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94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109610"/>
            <a:ext cx="1879078" cy="2026720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C5BF2FB-4840-4B1E-B37D-6DCC76E6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7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한복을 입고 이름표를 목에 건 윤아가 가슴에 손을 얹고 자신을 소개하는 모습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한국사람입니다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적혀있다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말풍선 속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이 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초간 반짝임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말풍선 속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초간 반짝임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5661248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#34.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다시 한 번 따라하십시오</a:t>
            </a:r>
            <a:r>
              <a:rPr lang="en-US" altLang="ko-KR" sz="900" dirty="0"/>
              <a:t>. </a:t>
            </a:r>
            <a:r>
              <a:rPr lang="ko-KR" altLang="en-US" sz="900" dirty="0"/>
              <a:t>제 이름은 </a:t>
            </a:r>
            <a:r>
              <a:rPr lang="ko-KR" altLang="en-US" sz="900" dirty="0" err="1"/>
              <a:t>이윤아입니다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#36.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저는 한국 사람입니다</a:t>
            </a:r>
            <a:r>
              <a:rPr lang="en-US" altLang="ko-KR" sz="900" dirty="0"/>
              <a:t>.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222182" y="1749598"/>
            <a:ext cx="1764882" cy="920913"/>
            <a:chOff x="5458825" y="2514451"/>
            <a:chExt cx="973137" cy="719138"/>
          </a:xfrm>
        </p:grpSpPr>
        <p:sp>
          <p:nvSpPr>
            <p:cNvPr id="24" name="타원형 설명선 7">
              <a:extLst>
                <a:ext uri="{FF2B5EF4-FFF2-40B4-BE49-F238E27FC236}">
                  <a16:creationId xmlns:a16="http://schemas.microsoft.com/office/drawing/2014/main" id="{E9AF8679-60C4-4ABB-810E-3CABCBADE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2514451"/>
              <a:ext cx="792163" cy="719138"/>
            </a:xfrm>
            <a:prstGeom prst="wedgeEllipseCallout">
              <a:avLst>
                <a:gd name="adj1" fmla="val -82255"/>
                <a:gd name="adj2" fmla="val 28671"/>
              </a:avLst>
            </a:prstGeom>
            <a:solidFill>
              <a:srgbClr val="DDE4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endParaRPr lang="ko-KR" altLang="en-US" sz="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직사각형 3">
              <a:extLst>
                <a:ext uri="{FF2B5EF4-FFF2-40B4-BE49-F238E27FC236}">
                  <a16:creationId xmlns:a16="http://schemas.microsoft.com/office/drawing/2014/main" id="{6AD0A696-E794-48DE-A78E-D5D664437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825" y="2698112"/>
              <a:ext cx="973137" cy="396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r>
                <a:rPr lang="ko-KR" altLang="en-US" sz="900" dirty="0">
                  <a:latin typeface="맑은 고딕" panose="020B0503020000020004" pitchFamily="34" charset="-127"/>
                </a:rPr>
                <a:t>제 이름은 </a:t>
              </a:r>
              <a:r>
                <a:rPr lang="ko-KR" altLang="en-US" sz="900" dirty="0" err="1">
                  <a:latin typeface="맑은 고딕" panose="020B0503020000020004" pitchFamily="34" charset="-127"/>
                </a:rPr>
                <a:t>이윤아입니다</a:t>
              </a:r>
              <a:r>
                <a:rPr lang="en-US" altLang="ko-KR" sz="900" dirty="0">
                  <a:latin typeface="맑은 고딕" panose="020B0503020000020004" pitchFamily="34" charset="-127"/>
                </a:rPr>
                <a:t>.</a:t>
              </a:r>
            </a:p>
            <a:p>
              <a:pPr algn="ctr" eaLnBrk="1" hangingPunct="1"/>
              <a:r>
                <a:rPr lang="en-US" altLang="ko-KR" sz="900" dirty="0">
                  <a:latin typeface="맑은 고딕" panose="020B0503020000020004" pitchFamily="34" charset="-127"/>
                </a:rPr>
                <a:t> </a:t>
              </a:r>
            </a:p>
            <a:p>
              <a:pPr algn="ctr" eaLnBrk="1" hangingPunct="1"/>
              <a:r>
                <a:rPr lang="ko-KR" altLang="en-US" sz="900" dirty="0">
                  <a:latin typeface="맑은 고딕" panose="020B0503020000020004" pitchFamily="34" charset="-127"/>
                </a:rPr>
                <a:t>저는 한국 사람입니다</a:t>
              </a:r>
              <a:r>
                <a:rPr lang="en-US" altLang="ko-KR" sz="900" dirty="0">
                  <a:latin typeface="맑은 고딕" panose="020B0503020000020004" pitchFamily="34" charset="-127"/>
                </a:rPr>
                <a:t>.</a:t>
              </a:r>
              <a:endParaRPr lang="ko-KR" altLang="en-US" sz="900" dirty="0">
                <a:latin typeface="맑은 고딕" panose="020B0503020000020004" pitchFamily="34" charset="-127"/>
              </a:endParaRPr>
            </a:p>
          </p:txBody>
        </p:sp>
      </p:grpSp>
      <p:sp>
        <p:nvSpPr>
          <p:cNvPr id="13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345" y="1710429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774A5A74-BFFB-4CB0-84C3-07C77835F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072" y="2510329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1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83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8AC1DC-5A9A-4F61-A318-868A8A5A6DA8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FE52DE0-C9BE-476C-9778-772B408E1FF0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AB96ED8-578C-4271-85EC-04E847A2D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57482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_x269878032" descr="EMB000025e406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37" y="2002642"/>
            <a:ext cx="1714004" cy="171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83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중앙에 레오가 서있고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저ㅁ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레오입니다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.]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내레이션이 시작되는 동시에 레오 주변으로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들어 있는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각각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개씩과 아무것도 없는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비눗방울들이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나타나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계속 움직이고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효과음과 함께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자동으로 커서가 마우스버튼으로 변하며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클릭하면 터지면서 그 안에 있는 조사가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ㅁ안으로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들어감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클릭할 경우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함께 터지지 않음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ㅁ안으로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들어가면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빈칸에 들어 있던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아이콘 생성되고 마우스가 녹음 아이콘을 누르는 것을 표시해 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#14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레오입니다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우측으로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보기이므로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녹음한 것을 재생하는 버튼은 삭제하고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모범 발화 재생 버튼만 있어야 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805" y="5669882"/>
            <a:ext cx="753586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들으십시오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레오입니다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레오입니다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레오입니다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 </a:t>
            </a: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152" y="4045774"/>
            <a:ext cx="123303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en-US" altLang="ko-KR" sz="900" dirty="0">
                <a:latin typeface="맑은 고딕" panose="020B0503020000020004" pitchFamily="34" charset="-127"/>
              </a:rPr>
              <a:t>[</a:t>
            </a:r>
            <a:r>
              <a:rPr lang="ko-KR" altLang="en-US" sz="900" dirty="0">
                <a:latin typeface="맑은 고딕" panose="020B0503020000020004" pitchFamily="34" charset="-127"/>
              </a:rPr>
              <a:t>저</a:t>
            </a:r>
            <a:r>
              <a:rPr lang="en-US" altLang="ko-KR" sz="900" dirty="0">
                <a:latin typeface="맑은 고딕" panose="020B0503020000020004" pitchFamily="34" charset="-127"/>
              </a:rPr>
              <a:t>      </a:t>
            </a:r>
            <a:r>
              <a:rPr lang="ko-KR" altLang="en-US" sz="900" dirty="0">
                <a:latin typeface="맑은 고딕" panose="020B0503020000020004" pitchFamily="34" charset="-127"/>
              </a:rPr>
              <a:t>레오입니다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.]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EC50563B-0DD2-4FD8-A849-C615C70E0DC7}"/>
              </a:ext>
            </a:extLst>
          </p:cNvPr>
          <p:cNvGrpSpPr>
            <a:grpSpLocks/>
          </p:cNvGrpSpPr>
          <p:nvPr/>
        </p:nvGrpSpPr>
        <p:grpSpPr bwMode="auto">
          <a:xfrm>
            <a:off x="3342967" y="2384739"/>
            <a:ext cx="569912" cy="1131888"/>
            <a:chOff x="4643438" y="3251200"/>
            <a:chExt cx="569912" cy="1131888"/>
          </a:xfrm>
        </p:grpSpPr>
        <p:grpSp>
          <p:nvGrpSpPr>
            <p:cNvPr id="15" name="그룹 11">
              <a:extLst>
                <a:ext uri="{FF2B5EF4-FFF2-40B4-BE49-F238E27FC236}">
                  <a16:creationId xmlns:a16="http://schemas.microsoft.com/office/drawing/2014/main" id="{352230DA-F5AB-4374-BA35-DC8BEAB8D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3438" y="3527425"/>
              <a:ext cx="569912" cy="855663"/>
              <a:chOff x="4211324" y="3649105"/>
              <a:chExt cx="569263" cy="856267"/>
            </a:xfrm>
          </p:grpSpPr>
          <p:grpSp>
            <p:nvGrpSpPr>
              <p:cNvPr id="17" name="그룹 26">
                <a:extLst>
                  <a:ext uri="{FF2B5EF4-FFF2-40B4-BE49-F238E27FC236}">
                    <a16:creationId xmlns:a16="http://schemas.microsoft.com/office/drawing/2014/main" id="{52A5929C-C8A9-4032-BBEF-344F29EAC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1324" y="4056083"/>
                <a:ext cx="542451" cy="323727"/>
                <a:chOff x="2484387" y="3645024"/>
                <a:chExt cx="542451" cy="323727"/>
              </a:xfrm>
            </p:grpSpPr>
            <p:grpSp>
              <p:nvGrpSpPr>
                <p:cNvPr id="19" name="그룹 27">
                  <a:extLst>
                    <a:ext uri="{FF2B5EF4-FFF2-40B4-BE49-F238E27FC236}">
                      <a16:creationId xmlns:a16="http://schemas.microsoft.com/office/drawing/2014/main" id="{7928DC30-CF7F-42F9-BC66-10D04BAA2E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84387" y="3645024"/>
                  <a:ext cx="542451" cy="323727"/>
                  <a:chOff x="6516216" y="2204864"/>
                  <a:chExt cx="965260" cy="576053"/>
                </a:xfrm>
              </p:grpSpPr>
              <p:sp>
                <p:nvSpPr>
                  <p:cNvPr id="21" name="사각형: 둥근 모서리 17">
                    <a:extLst>
                      <a:ext uri="{FF2B5EF4-FFF2-40B4-BE49-F238E27FC236}">
                        <a16:creationId xmlns:a16="http://schemas.microsoft.com/office/drawing/2014/main" id="{D1648832-1927-48DC-8C1E-7A5672DB1532}"/>
                      </a:ext>
                    </a:extLst>
                  </p:cNvPr>
                  <p:cNvSpPr/>
                  <p:nvPr/>
                </p:nvSpPr>
                <p:spPr>
                  <a:xfrm>
                    <a:off x="6516216" y="2204346"/>
                    <a:ext cx="965004" cy="576678"/>
                  </a:xfrm>
                  <a:prstGeom prst="roundRect">
                    <a:avLst/>
                  </a:prstGeom>
                  <a:solidFill>
                    <a:srgbClr val="A08888"/>
                  </a:solidFill>
                  <a:ln>
                    <a:solidFill>
                      <a:srgbClr val="592E3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2" name="사각형: 둥근 모서리 18">
                    <a:extLst>
                      <a:ext uri="{FF2B5EF4-FFF2-40B4-BE49-F238E27FC236}">
                        <a16:creationId xmlns:a16="http://schemas.microsoft.com/office/drawing/2014/main" id="{A0792FA9-836A-4B5D-A931-10F3F9748739}"/>
                      </a:ext>
                    </a:extLst>
                  </p:cNvPr>
                  <p:cNvSpPr/>
                  <p:nvPr/>
                </p:nvSpPr>
                <p:spPr>
                  <a:xfrm>
                    <a:off x="6547253" y="2241096"/>
                    <a:ext cx="925501" cy="537102"/>
                  </a:xfrm>
                  <a:prstGeom prst="roundRect">
                    <a:avLst/>
                  </a:prstGeom>
                  <a:noFill/>
                  <a:ln w="15875">
                    <a:solidFill>
                      <a:schemeClr val="bg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5A76E7DF-48D6-4B59-9348-CF7A07773CCB}"/>
                      </a:ext>
                    </a:extLst>
                  </p:cNvPr>
                  <p:cNvSpPr/>
                  <p:nvPr/>
                </p:nvSpPr>
                <p:spPr>
                  <a:xfrm>
                    <a:off x="6973323" y="2308940"/>
                    <a:ext cx="73363" cy="734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20" name="TextBox 28">
                  <a:extLst>
                    <a:ext uri="{FF2B5EF4-FFF2-40B4-BE49-F238E27FC236}">
                      <a16:creationId xmlns:a16="http://schemas.microsoft.com/office/drawing/2014/main" id="{EC668244-65C7-4AA4-B3D9-A7DC9D391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7031" y="3696133"/>
                  <a:ext cx="424632" cy="246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9pPr>
                </a:lstStyle>
                <a:p>
                  <a:r>
                    <a:rPr lang="ko-KR" altLang="en-US" sz="1000" dirty="0">
                      <a:latin typeface="나눔고딕" pitchFamily="50" charset="-127"/>
                      <a:ea typeface="나눔고딕" pitchFamily="50" charset="-127"/>
                    </a:rPr>
                    <a:t>레오</a:t>
                  </a:r>
                </a:p>
              </p:txBody>
            </p:sp>
          </p:grp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36C0CA4-9A11-4050-B92D-8741C0DA4EDF}"/>
                  </a:ext>
                </a:extLst>
              </p:cNvPr>
              <p:cNvSpPr/>
              <p:nvPr/>
            </p:nvSpPr>
            <p:spPr>
              <a:xfrm rot="14408691">
                <a:off x="4196263" y="3921048"/>
                <a:ext cx="856267" cy="312381"/>
              </a:xfrm>
              <a:prstGeom prst="arc">
                <a:avLst>
                  <a:gd name="adj1" fmla="val 16200000"/>
                  <a:gd name="adj2" fmla="val 2063461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DE45F7DC-499B-4756-9B97-89A8FEAC3075}"/>
                </a:ext>
              </a:extLst>
            </p:cNvPr>
            <p:cNvSpPr/>
            <p:nvPr/>
          </p:nvSpPr>
          <p:spPr>
            <a:xfrm rot="5729895">
              <a:off x="4465638" y="3524250"/>
              <a:ext cx="857250" cy="311150"/>
            </a:xfrm>
            <a:prstGeom prst="arc">
              <a:avLst>
                <a:gd name="adj1" fmla="val 16200000"/>
                <a:gd name="adj2" fmla="val 200757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11" y="2214752"/>
            <a:ext cx="533400" cy="5619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61" y="3582965"/>
            <a:ext cx="533400" cy="5619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33" y="3885095"/>
            <a:ext cx="533400" cy="5619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784" y="3232575"/>
            <a:ext cx="533400" cy="5619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03" y="1844824"/>
            <a:ext cx="533400" cy="5619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92" y="3046371"/>
            <a:ext cx="533400" cy="5619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608358" y="237820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34657" y="316820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은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3301" y="1619508"/>
            <a:ext cx="64633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보기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428874" y="4093958"/>
            <a:ext cx="143174" cy="112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_x269891424" descr="EMB000025e40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92" y="4045774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_x976842536" descr="EMB000025e406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301784" y="3997001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354835-AEDD-438B-8FE3-07A1A02269A9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D252F91-4C8E-4087-92EA-9E41CE025347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363FA7D-371F-4D7E-8B4B-5DBD97DDD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330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82" y="2138728"/>
            <a:ext cx="1466850" cy="17621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52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중앙에 에릭이 서있고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저ㅁ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.]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내레이션이 시작되는 동시에 레오 주변으로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들어 있는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나타나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계속 움직이고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효과음과 함께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맞는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클릭하면 터지면서 그 안에 있는 조사가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ㅁ안으로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들어감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클릭할 경우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함께 터지지 않음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ㅁ안으로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들어가면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#’9.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빈칸에 들어 있던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학습자가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누르고 음성을 녹음함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#14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우측으로 녹음한 것을 재생하는 버튼과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모범 발화 재생 버튼이 있어야 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말하십시오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152" y="4045774"/>
            <a:ext cx="123303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en-US" altLang="ko-KR" sz="900" dirty="0">
                <a:latin typeface="맑은 고딕" panose="020B0503020000020004" pitchFamily="34" charset="-127"/>
              </a:rPr>
              <a:t>[</a:t>
            </a:r>
            <a:r>
              <a:rPr lang="ko-KR" altLang="en-US" sz="900" dirty="0">
                <a:latin typeface="맑은 고딕" panose="020B0503020000020004" pitchFamily="34" charset="-127"/>
              </a:rPr>
              <a:t>저</a:t>
            </a:r>
            <a:r>
              <a:rPr lang="en-US" altLang="ko-KR" sz="900" dirty="0">
                <a:latin typeface="맑은 고딕" panose="020B0503020000020004" pitchFamily="34" charset="-127"/>
              </a:rPr>
              <a:t>      </a:t>
            </a:r>
            <a:r>
              <a:rPr lang="ko-KR" altLang="en-US" sz="900" dirty="0">
                <a:latin typeface="맑은 고딕" panose="020B0503020000020004" pitchFamily="34" charset="-127"/>
              </a:rPr>
              <a:t>에릭입니다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.]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EC50563B-0DD2-4FD8-A849-C615C70E0DC7}"/>
              </a:ext>
            </a:extLst>
          </p:cNvPr>
          <p:cNvGrpSpPr>
            <a:grpSpLocks/>
          </p:cNvGrpSpPr>
          <p:nvPr/>
        </p:nvGrpSpPr>
        <p:grpSpPr bwMode="auto">
          <a:xfrm>
            <a:off x="3575934" y="2453768"/>
            <a:ext cx="569912" cy="1131888"/>
            <a:chOff x="4643438" y="3251200"/>
            <a:chExt cx="569912" cy="1131888"/>
          </a:xfrm>
        </p:grpSpPr>
        <p:grpSp>
          <p:nvGrpSpPr>
            <p:cNvPr id="15" name="그룹 11">
              <a:extLst>
                <a:ext uri="{FF2B5EF4-FFF2-40B4-BE49-F238E27FC236}">
                  <a16:creationId xmlns:a16="http://schemas.microsoft.com/office/drawing/2014/main" id="{352230DA-F5AB-4374-BA35-DC8BEAB8D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3438" y="3527425"/>
              <a:ext cx="569912" cy="855663"/>
              <a:chOff x="4211324" y="3649105"/>
              <a:chExt cx="569263" cy="856267"/>
            </a:xfrm>
          </p:grpSpPr>
          <p:grpSp>
            <p:nvGrpSpPr>
              <p:cNvPr id="17" name="그룹 26">
                <a:extLst>
                  <a:ext uri="{FF2B5EF4-FFF2-40B4-BE49-F238E27FC236}">
                    <a16:creationId xmlns:a16="http://schemas.microsoft.com/office/drawing/2014/main" id="{52A5929C-C8A9-4032-BBEF-344F29EAC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1324" y="4056083"/>
                <a:ext cx="542451" cy="323727"/>
                <a:chOff x="2484387" y="3645024"/>
                <a:chExt cx="542451" cy="323727"/>
              </a:xfrm>
            </p:grpSpPr>
            <p:grpSp>
              <p:nvGrpSpPr>
                <p:cNvPr id="19" name="그룹 27">
                  <a:extLst>
                    <a:ext uri="{FF2B5EF4-FFF2-40B4-BE49-F238E27FC236}">
                      <a16:creationId xmlns:a16="http://schemas.microsoft.com/office/drawing/2014/main" id="{7928DC30-CF7F-42F9-BC66-10D04BAA2E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84387" y="3645024"/>
                  <a:ext cx="542451" cy="323727"/>
                  <a:chOff x="6516216" y="2204864"/>
                  <a:chExt cx="965260" cy="576053"/>
                </a:xfrm>
              </p:grpSpPr>
              <p:sp>
                <p:nvSpPr>
                  <p:cNvPr id="21" name="사각형: 둥근 모서리 17">
                    <a:extLst>
                      <a:ext uri="{FF2B5EF4-FFF2-40B4-BE49-F238E27FC236}">
                        <a16:creationId xmlns:a16="http://schemas.microsoft.com/office/drawing/2014/main" id="{D1648832-1927-48DC-8C1E-7A5672DB1532}"/>
                      </a:ext>
                    </a:extLst>
                  </p:cNvPr>
                  <p:cNvSpPr/>
                  <p:nvPr/>
                </p:nvSpPr>
                <p:spPr>
                  <a:xfrm>
                    <a:off x="6516216" y="2204346"/>
                    <a:ext cx="965004" cy="576678"/>
                  </a:xfrm>
                  <a:prstGeom prst="roundRect">
                    <a:avLst/>
                  </a:prstGeom>
                  <a:solidFill>
                    <a:srgbClr val="A08888"/>
                  </a:solidFill>
                  <a:ln>
                    <a:solidFill>
                      <a:srgbClr val="592E3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2" name="사각형: 둥근 모서리 18">
                    <a:extLst>
                      <a:ext uri="{FF2B5EF4-FFF2-40B4-BE49-F238E27FC236}">
                        <a16:creationId xmlns:a16="http://schemas.microsoft.com/office/drawing/2014/main" id="{A0792FA9-836A-4B5D-A931-10F3F9748739}"/>
                      </a:ext>
                    </a:extLst>
                  </p:cNvPr>
                  <p:cNvSpPr/>
                  <p:nvPr/>
                </p:nvSpPr>
                <p:spPr>
                  <a:xfrm>
                    <a:off x="6547253" y="2241096"/>
                    <a:ext cx="925501" cy="537102"/>
                  </a:xfrm>
                  <a:prstGeom prst="roundRect">
                    <a:avLst/>
                  </a:prstGeom>
                  <a:noFill/>
                  <a:ln w="15875">
                    <a:solidFill>
                      <a:schemeClr val="bg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5A76E7DF-48D6-4B59-9348-CF7A07773CCB}"/>
                      </a:ext>
                    </a:extLst>
                  </p:cNvPr>
                  <p:cNvSpPr/>
                  <p:nvPr/>
                </p:nvSpPr>
                <p:spPr>
                  <a:xfrm>
                    <a:off x="6973323" y="2308940"/>
                    <a:ext cx="73363" cy="734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20" name="TextBox 28">
                  <a:extLst>
                    <a:ext uri="{FF2B5EF4-FFF2-40B4-BE49-F238E27FC236}">
                      <a16:creationId xmlns:a16="http://schemas.microsoft.com/office/drawing/2014/main" id="{EC668244-65C7-4AA4-B3D9-A7DC9D391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7031" y="3696133"/>
                  <a:ext cx="424632" cy="246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9pPr>
                </a:lstStyle>
                <a:p>
                  <a:r>
                    <a:rPr lang="ko-KR" altLang="en-US" sz="1000" dirty="0">
                      <a:latin typeface="나눔고딕" pitchFamily="50" charset="-127"/>
                      <a:ea typeface="나눔고딕" pitchFamily="50" charset="-127"/>
                    </a:rPr>
                    <a:t>에릭</a:t>
                  </a:r>
                </a:p>
              </p:txBody>
            </p:sp>
          </p:grp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36C0CA4-9A11-4050-B92D-8741C0DA4EDF}"/>
                  </a:ext>
                </a:extLst>
              </p:cNvPr>
              <p:cNvSpPr/>
              <p:nvPr/>
            </p:nvSpPr>
            <p:spPr>
              <a:xfrm rot="14408691">
                <a:off x="4196263" y="3921048"/>
                <a:ext cx="856267" cy="312381"/>
              </a:xfrm>
              <a:prstGeom prst="arc">
                <a:avLst>
                  <a:gd name="adj1" fmla="val 16200000"/>
                  <a:gd name="adj2" fmla="val 2063461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DE45F7DC-499B-4756-9B97-89A8FEAC3075}"/>
                </a:ext>
              </a:extLst>
            </p:cNvPr>
            <p:cNvSpPr/>
            <p:nvPr/>
          </p:nvSpPr>
          <p:spPr>
            <a:xfrm rot="5729895">
              <a:off x="4465638" y="3524250"/>
              <a:ext cx="857250" cy="311150"/>
            </a:xfrm>
            <a:prstGeom prst="arc">
              <a:avLst>
                <a:gd name="adj1" fmla="val 16200000"/>
                <a:gd name="adj2" fmla="val 200757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11" y="2214752"/>
            <a:ext cx="533400" cy="5619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61" y="3582965"/>
            <a:ext cx="533400" cy="5619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33" y="3885095"/>
            <a:ext cx="533400" cy="5619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784" y="3232575"/>
            <a:ext cx="533400" cy="5619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03" y="1844824"/>
            <a:ext cx="533400" cy="5619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92" y="3046371"/>
            <a:ext cx="533400" cy="5619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310408" y="195959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05031" y="338696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은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28874" y="4093958"/>
            <a:ext cx="143174" cy="112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_x269891424" descr="EMB000025e40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003" y="4035160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269891856" descr="EMB000025e406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77" y="4072982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363214" y="4015956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95F55D-5D70-4011-8E75-9A90D5BD7182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5F7F562-EC47-47BC-B8DE-CA39EDBE4508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D2639E9-7598-4196-8B26-5545CA938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244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673" y="2004938"/>
            <a:ext cx="1543050" cy="19335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863" y="4045774"/>
            <a:ext cx="183014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en-US" altLang="ko-KR" sz="900" dirty="0">
                <a:latin typeface="맑은 고딕" panose="020B0503020000020004" pitchFamily="34" charset="-127"/>
              </a:rPr>
              <a:t>[</a:t>
            </a:r>
            <a:r>
              <a:rPr lang="ko-KR" altLang="en-US" sz="900" dirty="0">
                <a:latin typeface="맑은 고딕" panose="020B0503020000020004" pitchFamily="34" charset="-127"/>
              </a:rPr>
              <a:t>제 이름</a:t>
            </a:r>
            <a:r>
              <a:rPr lang="en-US" altLang="ko-KR" sz="900" dirty="0">
                <a:latin typeface="맑은 고딕" panose="020B0503020000020004" pitchFamily="34" charset="-127"/>
              </a:rPr>
              <a:t>      </a:t>
            </a:r>
            <a:r>
              <a:rPr lang="ko-KR" altLang="en-US" sz="900" dirty="0" err="1">
                <a:latin typeface="맑은 고딕" panose="020B0503020000020004" pitchFamily="34" charset="-127"/>
              </a:rPr>
              <a:t>올리비아입니다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.]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EC50563B-0DD2-4FD8-A849-C615C70E0DC7}"/>
              </a:ext>
            </a:extLst>
          </p:cNvPr>
          <p:cNvGrpSpPr>
            <a:grpSpLocks/>
          </p:cNvGrpSpPr>
          <p:nvPr/>
        </p:nvGrpSpPr>
        <p:grpSpPr bwMode="auto">
          <a:xfrm>
            <a:off x="3491880" y="2453768"/>
            <a:ext cx="665567" cy="1131888"/>
            <a:chOff x="4559384" y="3251200"/>
            <a:chExt cx="665567" cy="1131888"/>
          </a:xfrm>
        </p:grpSpPr>
        <p:grpSp>
          <p:nvGrpSpPr>
            <p:cNvPr id="15" name="그룹 11">
              <a:extLst>
                <a:ext uri="{FF2B5EF4-FFF2-40B4-BE49-F238E27FC236}">
                  <a16:creationId xmlns:a16="http://schemas.microsoft.com/office/drawing/2014/main" id="{352230DA-F5AB-4374-BA35-DC8BEAB8D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9384" y="3527425"/>
              <a:ext cx="665567" cy="855663"/>
              <a:chOff x="4127366" y="3649105"/>
              <a:chExt cx="664809" cy="856267"/>
            </a:xfrm>
          </p:grpSpPr>
          <p:grpSp>
            <p:nvGrpSpPr>
              <p:cNvPr id="17" name="그룹 26">
                <a:extLst>
                  <a:ext uri="{FF2B5EF4-FFF2-40B4-BE49-F238E27FC236}">
                    <a16:creationId xmlns:a16="http://schemas.microsoft.com/office/drawing/2014/main" id="{52A5929C-C8A9-4032-BBEF-344F29EAC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7366" y="4056083"/>
                <a:ext cx="664809" cy="323727"/>
                <a:chOff x="2400429" y="3645024"/>
                <a:chExt cx="664809" cy="323727"/>
              </a:xfrm>
            </p:grpSpPr>
            <p:grpSp>
              <p:nvGrpSpPr>
                <p:cNvPr id="19" name="그룹 27">
                  <a:extLst>
                    <a:ext uri="{FF2B5EF4-FFF2-40B4-BE49-F238E27FC236}">
                      <a16:creationId xmlns:a16="http://schemas.microsoft.com/office/drawing/2014/main" id="{7928DC30-CF7F-42F9-BC66-10D04BAA2E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84387" y="3645024"/>
                  <a:ext cx="542451" cy="323727"/>
                  <a:chOff x="6516216" y="2204864"/>
                  <a:chExt cx="965260" cy="576053"/>
                </a:xfrm>
              </p:grpSpPr>
              <p:sp>
                <p:nvSpPr>
                  <p:cNvPr id="21" name="사각형: 둥근 모서리 17">
                    <a:extLst>
                      <a:ext uri="{FF2B5EF4-FFF2-40B4-BE49-F238E27FC236}">
                        <a16:creationId xmlns:a16="http://schemas.microsoft.com/office/drawing/2014/main" id="{D1648832-1927-48DC-8C1E-7A5672DB1532}"/>
                      </a:ext>
                    </a:extLst>
                  </p:cNvPr>
                  <p:cNvSpPr/>
                  <p:nvPr/>
                </p:nvSpPr>
                <p:spPr>
                  <a:xfrm>
                    <a:off x="6516216" y="2204346"/>
                    <a:ext cx="965004" cy="576678"/>
                  </a:xfrm>
                  <a:prstGeom prst="roundRect">
                    <a:avLst/>
                  </a:prstGeom>
                  <a:solidFill>
                    <a:srgbClr val="A08888"/>
                  </a:solidFill>
                  <a:ln>
                    <a:solidFill>
                      <a:srgbClr val="592E3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2" name="사각형: 둥근 모서리 18">
                    <a:extLst>
                      <a:ext uri="{FF2B5EF4-FFF2-40B4-BE49-F238E27FC236}">
                        <a16:creationId xmlns:a16="http://schemas.microsoft.com/office/drawing/2014/main" id="{A0792FA9-836A-4B5D-A931-10F3F9748739}"/>
                      </a:ext>
                    </a:extLst>
                  </p:cNvPr>
                  <p:cNvSpPr/>
                  <p:nvPr/>
                </p:nvSpPr>
                <p:spPr>
                  <a:xfrm>
                    <a:off x="6547253" y="2241096"/>
                    <a:ext cx="925501" cy="537102"/>
                  </a:xfrm>
                  <a:prstGeom prst="roundRect">
                    <a:avLst/>
                  </a:prstGeom>
                  <a:noFill/>
                  <a:ln w="15875">
                    <a:solidFill>
                      <a:schemeClr val="bg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5A76E7DF-48D6-4B59-9348-CF7A07773CCB}"/>
                      </a:ext>
                    </a:extLst>
                  </p:cNvPr>
                  <p:cNvSpPr/>
                  <p:nvPr/>
                </p:nvSpPr>
                <p:spPr>
                  <a:xfrm>
                    <a:off x="6973323" y="2308940"/>
                    <a:ext cx="73363" cy="734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20" name="TextBox 28">
                  <a:extLst>
                    <a:ext uri="{FF2B5EF4-FFF2-40B4-BE49-F238E27FC236}">
                      <a16:creationId xmlns:a16="http://schemas.microsoft.com/office/drawing/2014/main" id="{EC668244-65C7-4AA4-B3D9-A7DC9D391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0429" y="3696133"/>
                  <a:ext cx="664809" cy="246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9pPr>
                </a:lstStyle>
                <a:p>
                  <a:r>
                    <a:rPr lang="ko-KR" altLang="en-US" sz="1000" dirty="0" err="1">
                      <a:latin typeface="나눔고딕" pitchFamily="50" charset="-127"/>
                      <a:ea typeface="나눔고딕" pitchFamily="50" charset="-127"/>
                    </a:rPr>
                    <a:t>올리비아</a:t>
                  </a:r>
                  <a:endParaRPr lang="ko-KR" altLang="en-US" sz="10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36C0CA4-9A11-4050-B92D-8741C0DA4EDF}"/>
                  </a:ext>
                </a:extLst>
              </p:cNvPr>
              <p:cNvSpPr/>
              <p:nvPr/>
            </p:nvSpPr>
            <p:spPr>
              <a:xfrm rot="14408691">
                <a:off x="4196263" y="3921048"/>
                <a:ext cx="856267" cy="312381"/>
              </a:xfrm>
              <a:prstGeom prst="arc">
                <a:avLst>
                  <a:gd name="adj1" fmla="val 16200000"/>
                  <a:gd name="adj2" fmla="val 2063461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DE45F7DC-499B-4756-9B97-89A8FEAC3075}"/>
                </a:ext>
              </a:extLst>
            </p:cNvPr>
            <p:cNvSpPr/>
            <p:nvPr/>
          </p:nvSpPr>
          <p:spPr>
            <a:xfrm rot="5729895">
              <a:off x="4465638" y="3524250"/>
              <a:ext cx="857250" cy="311150"/>
            </a:xfrm>
            <a:prstGeom prst="arc">
              <a:avLst>
                <a:gd name="adj1" fmla="val 16200000"/>
                <a:gd name="adj2" fmla="val 200757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11" y="2214752"/>
            <a:ext cx="533400" cy="5619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61" y="3582965"/>
            <a:ext cx="533400" cy="5619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33" y="3885095"/>
            <a:ext cx="533400" cy="5619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784" y="3232575"/>
            <a:ext cx="533400" cy="5619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03" y="1844824"/>
            <a:ext cx="533400" cy="5619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92" y="3046371"/>
            <a:ext cx="533400" cy="5619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627246" y="237820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34657" y="316820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은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28874" y="4093958"/>
            <a:ext cx="143174" cy="112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_x269891424" descr="EMB000025e40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80" y="4008642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269891856" descr="EMB000025e406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77" y="4045774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473658" y="3997209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79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서있고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이름ㅁ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.]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주변으로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들어 있는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나타나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계속 움직이고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효과음과 함께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맞는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클릭하면 터지면서 그 안에 있는 조사가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안으로 들어감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클릭할 경우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함께 터지지 않음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안으로 들어가면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빈칸에 들어 있던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학습자가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누르고 음성을 녹음함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#12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우측으로 녹음한 것을 재생하는 버튼과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모범 발화 재생 버튼이 있어야 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12DAAD-4202-4308-B9DC-2C926C1568F1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0C59041-3F6C-4C4F-9EA4-F7C3836446AF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0767B7A-73E7-4FEB-ACEA-2AC40EB44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4725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76" y="2117808"/>
            <a:ext cx="1270658" cy="14792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871" y="4045774"/>
            <a:ext cx="183014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en-US" altLang="ko-KR" sz="900" dirty="0">
                <a:latin typeface="맑은 고딕" panose="020B0503020000020004" pitchFamily="34" charset="-127"/>
              </a:rPr>
              <a:t>[</a:t>
            </a:r>
            <a:r>
              <a:rPr lang="ko-KR" altLang="en-US" sz="900" dirty="0" err="1">
                <a:latin typeface="맑은 고딕" panose="020B0503020000020004" pitchFamily="34" charset="-127"/>
              </a:rPr>
              <a:t>리타오</a:t>
            </a:r>
            <a:r>
              <a:rPr lang="en-US" altLang="ko-KR" sz="900" dirty="0">
                <a:latin typeface="맑은 고딕" panose="020B0503020000020004" pitchFamily="34" charset="-127"/>
              </a:rPr>
              <a:t>       </a:t>
            </a:r>
            <a:r>
              <a:rPr lang="ko-KR" altLang="en-US" sz="900" dirty="0">
                <a:latin typeface="맑은 고딕" panose="020B0503020000020004" pitchFamily="34" charset="-127"/>
              </a:rPr>
              <a:t>중국 사람입니다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.]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EC50563B-0DD2-4FD8-A849-C615C70E0DC7}"/>
              </a:ext>
            </a:extLst>
          </p:cNvPr>
          <p:cNvGrpSpPr>
            <a:grpSpLocks/>
          </p:cNvGrpSpPr>
          <p:nvPr/>
        </p:nvGrpSpPr>
        <p:grpSpPr bwMode="auto">
          <a:xfrm>
            <a:off x="3575933" y="2453768"/>
            <a:ext cx="569912" cy="1131888"/>
            <a:chOff x="4643437" y="3251200"/>
            <a:chExt cx="569912" cy="1131888"/>
          </a:xfrm>
        </p:grpSpPr>
        <p:grpSp>
          <p:nvGrpSpPr>
            <p:cNvPr id="15" name="그룹 11">
              <a:extLst>
                <a:ext uri="{FF2B5EF4-FFF2-40B4-BE49-F238E27FC236}">
                  <a16:creationId xmlns:a16="http://schemas.microsoft.com/office/drawing/2014/main" id="{352230DA-F5AB-4374-BA35-DC8BEAB8D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3437" y="3527425"/>
              <a:ext cx="569912" cy="855663"/>
              <a:chOff x="4211324" y="3649105"/>
              <a:chExt cx="569263" cy="856267"/>
            </a:xfrm>
          </p:grpSpPr>
          <p:grpSp>
            <p:nvGrpSpPr>
              <p:cNvPr id="17" name="그룹 26">
                <a:extLst>
                  <a:ext uri="{FF2B5EF4-FFF2-40B4-BE49-F238E27FC236}">
                    <a16:creationId xmlns:a16="http://schemas.microsoft.com/office/drawing/2014/main" id="{52A5929C-C8A9-4032-BBEF-344F29EAC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1324" y="4056083"/>
                <a:ext cx="563375" cy="323727"/>
                <a:chOff x="2484387" y="3645024"/>
                <a:chExt cx="563375" cy="323727"/>
              </a:xfrm>
            </p:grpSpPr>
            <p:grpSp>
              <p:nvGrpSpPr>
                <p:cNvPr id="19" name="그룹 27">
                  <a:extLst>
                    <a:ext uri="{FF2B5EF4-FFF2-40B4-BE49-F238E27FC236}">
                      <a16:creationId xmlns:a16="http://schemas.microsoft.com/office/drawing/2014/main" id="{7928DC30-CF7F-42F9-BC66-10D04BAA2E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84387" y="3645024"/>
                  <a:ext cx="542451" cy="323727"/>
                  <a:chOff x="6516216" y="2204864"/>
                  <a:chExt cx="965260" cy="576053"/>
                </a:xfrm>
              </p:grpSpPr>
              <p:sp>
                <p:nvSpPr>
                  <p:cNvPr id="21" name="사각형: 둥근 모서리 17">
                    <a:extLst>
                      <a:ext uri="{FF2B5EF4-FFF2-40B4-BE49-F238E27FC236}">
                        <a16:creationId xmlns:a16="http://schemas.microsoft.com/office/drawing/2014/main" id="{D1648832-1927-48DC-8C1E-7A5672DB1532}"/>
                      </a:ext>
                    </a:extLst>
                  </p:cNvPr>
                  <p:cNvSpPr/>
                  <p:nvPr/>
                </p:nvSpPr>
                <p:spPr>
                  <a:xfrm>
                    <a:off x="6516216" y="2204346"/>
                    <a:ext cx="965004" cy="576678"/>
                  </a:xfrm>
                  <a:prstGeom prst="roundRect">
                    <a:avLst/>
                  </a:prstGeom>
                  <a:solidFill>
                    <a:srgbClr val="A08888"/>
                  </a:solidFill>
                  <a:ln>
                    <a:solidFill>
                      <a:srgbClr val="592E3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2" name="사각형: 둥근 모서리 18">
                    <a:extLst>
                      <a:ext uri="{FF2B5EF4-FFF2-40B4-BE49-F238E27FC236}">
                        <a16:creationId xmlns:a16="http://schemas.microsoft.com/office/drawing/2014/main" id="{A0792FA9-836A-4B5D-A931-10F3F9748739}"/>
                      </a:ext>
                    </a:extLst>
                  </p:cNvPr>
                  <p:cNvSpPr/>
                  <p:nvPr/>
                </p:nvSpPr>
                <p:spPr>
                  <a:xfrm>
                    <a:off x="6547253" y="2241096"/>
                    <a:ext cx="925501" cy="537102"/>
                  </a:xfrm>
                  <a:prstGeom prst="roundRect">
                    <a:avLst/>
                  </a:prstGeom>
                  <a:noFill/>
                  <a:ln w="15875">
                    <a:solidFill>
                      <a:schemeClr val="bg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5A76E7DF-48D6-4B59-9348-CF7A07773CCB}"/>
                      </a:ext>
                    </a:extLst>
                  </p:cNvPr>
                  <p:cNvSpPr/>
                  <p:nvPr/>
                </p:nvSpPr>
                <p:spPr>
                  <a:xfrm>
                    <a:off x="6973323" y="2308940"/>
                    <a:ext cx="73363" cy="734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20" name="TextBox 28">
                  <a:extLst>
                    <a:ext uri="{FF2B5EF4-FFF2-40B4-BE49-F238E27FC236}">
                      <a16:creationId xmlns:a16="http://schemas.microsoft.com/office/drawing/2014/main" id="{EC668244-65C7-4AA4-B3D9-A7DC9D391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03041" y="3696133"/>
                  <a:ext cx="544721" cy="246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9pPr>
                </a:lstStyle>
                <a:p>
                  <a:r>
                    <a:rPr lang="ko-KR" altLang="en-US" sz="1000">
                      <a:latin typeface="나눔고딕" pitchFamily="50" charset="-127"/>
                      <a:ea typeface="나눔고딕" pitchFamily="50" charset="-127"/>
                    </a:rPr>
                    <a:t>리타오</a:t>
                  </a:r>
                  <a:endParaRPr lang="ko-KR" altLang="en-US" sz="10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36C0CA4-9A11-4050-B92D-8741C0DA4EDF}"/>
                  </a:ext>
                </a:extLst>
              </p:cNvPr>
              <p:cNvSpPr/>
              <p:nvPr/>
            </p:nvSpPr>
            <p:spPr>
              <a:xfrm rot="14408691">
                <a:off x="4196263" y="3921048"/>
                <a:ext cx="856267" cy="312381"/>
              </a:xfrm>
              <a:prstGeom prst="arc">
                <a:avLst>
                  <a:gd name="adj1" fmla="val 16200000"/>
                  <a:gd name="adj2" fmla="val 2063461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DE45F7DC-499B-4756-9B97-89A8FEAC3075}"/>
                </a:ext>
              </a:extLst>
            </p:cNvPr>
            <p:cNvSpPr/>
            <p:nvPr/>
          </p:nvSpPr>
          <p:spPr>
            <a:xfrm rot="5729895">
              <a:off x="4465638" y="3524250"/>
              <a:ext cx="857250" cy="311150"/>
            </a:xfrm>
            <a:prstGeom prst="arc">
              <a:avLst>
                <a:gd name="adj1" fmla="val 16200000"/>
                <a:gd name="adj2" fmla="val 200757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88" y="1463271"/>
            <a:ext cx="533400" cy="5619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61" y="3582965"/>
            <a:ext cx="533400" cy="5619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33" y="3885095"/>
            <a:ext cx="533400" cy="5619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784" y="3232575"/>
            <a:ext cx="533400" cy="5619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61" y="1690182"/>
            <a:ext cx="533400" cy="5619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92" y="3046371"/>
            <a:ext cx="533400" cy="5619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69566" y="180495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05031" y="338696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은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428874" y="4093958"/>
            <a:ext cx="143174" cy="112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_x269891424" descr="EMB000025e40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73" y="4062853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269891856" descr="EMB000025e406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51" y="4079360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603719" y="4014080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07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서있고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오른쪽에 중국국기가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.]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주변으로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들어 있는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나타나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계속 움직이고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효과음과 함께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맞는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클릭하면 터지면서 그 안에 있는 조사가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안으로 들어감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클릭할 경우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함께 터지지 않음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안으로 들어가면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빈칸에 들어 있던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학습자가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누르고 음성을 녹음함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#12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리타는 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우측으로 녹음한 것을 재생하는 버튼과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모범 발화 재생 버튼이 있어야 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709" y="2168667"/>
            <a:ext cx="876814" cy="988364"/>
          </a:xfrm>
          <a:prstGeom prst="rect">
            <a:avLst/>
          </a:prstGeom>
        </p:spPr>
      </p:pic>
      <p:sp>
        <p:nvSpPr>
          <p:cNvPr id="33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14A6387-A4D0-4AB5-841A-50FFC3451C04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2421FB8-26FE-44BE-BC54-13AEB6CD2AAC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A123D8A-66EF-4AE6-B3B9-065ED492C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DA30FAE-AE9F-4091-B017-0BD0E0389241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C91CF69-BC45-4518-AE36-EA7866A29F5D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2BDEA2C-B7A1-4219-90A5-BEA4A922A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86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9FF4DA4-7FF3-40E2-B1A7-1C023910B3E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Rectangle 28">
            <a:extLst>
              <a:ext uri="{FF2B5EF4-FFF2-40B4-BE49-F238E27FC236}">
                <a16:creationId xmlns:a16="http://schemas.microsoft.com/office/drawing/2014/main" id="{332E99C3-6E33-4047-BEC7-37ACF2AFD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5608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화면 왼쪽이미지가 화면 중앙으로 커져서 나오면 애니메이션 시작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유키를 보고 고개를 숙이며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에릭을 보며 고개를 숙여 인사하며 동시에 유키의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애니메이션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종료후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창이 작아지면 원래 왼쪽 위치로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609" name="_x227696392" descr="EMB00002710bde9">
            <a:extLst>
              <a:ext uri="{FF2B5EF4-FFF2-40B4-BE49-F238E27FC236}">
                <a16:creationId xmlns:a16="http://schemas.microsoft.com/office/drawing/2014/main" id="{8EB1EB97-3ACC-4B6D-88D1-D8E0209F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4" y="2079627"/>
            <a:ext cx="3221038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TextBox 3">
            <a:extLst>
              <a:ext uri="{FF2B5EF4-FFF2-40B4-BE49-F238E27FC236}">
                <a16:creationId xmlns:a16="http://schemas.microsoft.com/office/drawing/2014/main" id="{617A0379-2AAE-49E4-95F2-7FDF6152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2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D240D66-02A2-4F83-8FA9-A34AC816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189" y="2927879"/>
            <a:ext cx="2309540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b="1" dirty="0">
                <a:latin typeface="나눔바른펜" pitchFamily="50" charset="-127"/>
                <a:ea typeface="나눔바른펜" pitchFamily="50" charset="-127"/>
              </a:rPr>
              <a:t>?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5646440"/>
            <a:ext cx="71287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#2.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안녕하십니까</a:t>
            </a:r>
            <a:r>
              <a:rPr lang="en-US" altLang="ko-KR" sz="900" dirty="0"/>
              <a:t>?</a:t>
            </a:r>
          </a:p>
          <a:p>
            <a:r>
              <a:rPr lang="en-US" altLang="ko-KR" sz="900" dirty="0"/>
              <a:t>#5. </a:t>
            </a:r>
            <a:r>
              <a:rPr lang="ko-KR" altLang="en-US" sz="900" dirty="0"/>
              <a:t>에릭 </a:t>
            </a:r>
            <a:r>
              <a:rPr lang="en-US" altLang="ko-KR" sz="900" dirty="0"/>
              <a:t>: </a:t>
            </a:r>
            <a:r>
              <a:rPr lang="ko-KR" altLang="en-US" sz="900" dirty="0"/>
              <a:t>안녕하십니까</a:t>
            </a:r>
            <a:r>
              <a:rPr lang="en-US" altLang="ko-KR" sz="900" dirty="0"/>
              <a:t>?</a:t>
            </a:r>
          </a:p>
          <a:p>
            <a:r>
              <a:rPr lang="en-US" altLang="ko-KR" sz="900" dirty="0"/>
              <a:t>#6. </a:t>
            </a:r>
            <a:r>
              <a:rPr lang="ko-KR" altLang="en-US" sz="900" dirty="0"/>
              <a:t>유키 </a:t>
            </a:r>
            <a:r>
              <a:rPr lang="en-US" altLang="ko-KR" sz="900" dirty="0"/>
              <a:t>: </a:t>
            </a:r>
            <a:r>
              <a:rPr lang="ko-KR" altLang="en-US" sz="900" dirty="0"/>
              <a:t>안녕하십니까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11" name="TextBox 290">
            <a:extLst>
              <a:ext uri="{FF2B5EF4-FFF2-40B4-BE49-F238E27FC236}">
                <a16:creationId xmlns:a16="http://schemas.microsoft.com/office/drawing/2014/main" id="{D6884000-6864-4306-8579-C970A8AB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831" y="310074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5A24EE-71DC-440A-B87B-0004B287E7D6}"/>
              </a:ext>
            </a:extLst>
          </p:cNvPr>
          <p:cNvGrpSpPr/>
          <p:nvPr/>
        </p:nvGrpSpPr>
        <p:grpSpPr>
          <a:xfrm>
            <a:off x="709155" y="1574802"/>
            <a:ext cx="905233" cy="261256"/>
            <a:chOff x="6659067" y="3729841"/>
            <a:chExt cx="905233" cy="26125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6A4D76A-D60E-4A92-91AB-37BFF90A953C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F14959-BE68-428C-ADE7-258E9CE7E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E6E9019-7D5B-4C6C-9B86-218E570156F5}"/>
              </a:ext>
            </a:extLst>
          </p:cNvPr>
          <p:cNvSpPr txBox="1"/>
          <p:nvPr/>
        </p:nvSpPr>
        <p:spPr>
          <a:xfrm>
            <a:off x="7756022" y="4016851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32" y="2190919"/>
            <a:ext cx="960260" cy="14109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베트남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베트남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2" name="직사각형 3">
            <a:extLst>
              <a:ext uri="{FF2B5EF4-FFF2-40B4-BE49-F238E27FC236}">
                <a16:creationId xmlns:a16="http://schemas.microsoft.com/office/drawing/2014/main" id="{6AD0A696-E794-48DE-A78E-D5D66443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863" y="4045774"/>
            <a:ext cx="183014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en-US" altLang="ko-KR" sz="900" dirty="0">
                <a:latin typeface="맑은 고딕" panose="020B0503020000020004" pitchFamily="34" charset="-127"/>
              </a:rPr>
              <a:t>[</a:t>
            </a:r>
            <a:r>
              <a:rPr lang="ko-KR" altLang="en-US" sz="900" dirty="0" err="1">
                <a:latin typeface="맑은 고딕" panose="020B0503020000020004" pitchFamily="34" charset="-127"/>
              </a:rPr>
              <a:t>흐엉</a:t>
            </a:r>
            <a:r>
              <a:rPr lang="en-US" altLang="ko-KR" sz="900" dirty="0">
                <a:latin typeface="맑은 고딕" panose="020B0503020000020004" pitchFamily="34" charset="-127"/>
              </a:rPr>
              <a:t>      </a:t>
            </a:r>
            <a:r>
              <a:rPr lang="ko-KR" altLang="en-US" sz="900" dirty="0">
                <a:latin typeface="맑은 고딕" panose="020B0503020000020004" pitchFamily="34" charset="-127"/>
              </a:rPr>
              <a:t>베트남 사람입니다</a:t>
            </a:r>
            <a:r>
              <a:rPr lang="en-US" altLang="ko-KR" sz="900" dirty="0">
                <a:latin typeface="맑은 고딕" panose="020B0503020000020004" pitchFamily="34" charset="-127"/>
              </a:rPr>
              <a:t>.]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EC50563B-0DD2-4FD8-A849-C615C70E0DC7}"/>
              </a:ext>
            </a:extLst>
          </p:cNvPr>
          <p:cNvGrpSpPr>
            <a:grpSpLocks/>
          </p:cNvGrpSpPr>
          <p:nvPr/>
        </p:nvGrpSpPr>
        <p:grpSpPr bwMode="auto">
          <a:xfrm>
            <a:off x="3575933" y="2453768"/>
            <a:ext cx="569912" cy="1131888"/>
            <a:chOff x="4643437" y="3251200"/>
            <a:chExt cx="569912" cy="1131888"/>
          </a:xfrm>
        </p:grpSpPr>
        <p:grpSp>
          <p:nvGrpSpPr>
            <p:cNvPr id="15" name="그룹 11">
              <a:extLst>
                <a:ext uri="{FF2B5EF4-FFF2-40B4-BE49-F238E27FC236}">
                  <a16:creationId xmlns:a16="http://schemas.microsoft.com/office/drawing/2014/main" id="{352230DA-F5AB-4374-BA35-DC8BEAB8D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3437" y="3527425"/>
              <a:ext cx="569912" cy="855663"/>
              <a:chOff x="4211324" y="3649105"/>
              <a:chExt cx="569263" cy="856267"/>
            </a:xfrm>
          </p:grpSpPr>
          <p:grpSp>
            <p:nvGrpSpPr>
              <p:cNvPr id="17" name="그룹 26">
                <a:extLst>
                  <a:ext uri="{FF2B5EF4-FFF2-40B4-BE49-F238E27FC236}">
                    <a16:creationId xmlns:a16="http://schemas.microsoft.com/office/drawing/2014/main" id="{52A5929C-C8A9-4032-BBEF-344F29EAC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1324" y="4056083"/>
                <a:ext cx="542451" cy="323727"/>
                <a:chOff x="2484387" y="3645024"/>
                <a:chExt cx="542451" cy="323727"/>
              </a:xfrm>
            </p:grpSpPr>
            <p:grpSp>
              <p:nvGrpSpPr>
                <p:cNvPr id="19" name="그룹 27">
                  <a:extLst>
                    <a:ext uri="{FF2B5EF4-FFF2-40B4-BE49-F238E27FC236}">
                      <a16:creationId xmlns:a16="http://schemas.microsoft.com/office/drawing/2014/main" id="{7928DC30-CF7F-42F9-BC66-10D04BAA2E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84387" y="3645024"/>
                  <a:ext cx="542451" cy="323727"/>
                  <a:chOff x="6516216" y="2204864"/>
                  <a:chExt cx="965260" cy="576053"/>
                </a:xfrm>
              </p:grpSpPr>
              <p:sp>
                <p:nvSpPr>
                  <p:cNvPr id="21" name="사각형: 둥근 모서리 17">
                    <a:extLst>
                      <a:ext uri="{FF2B5EF4-FFF2-40B4-BE49-F238E27FC236}">
                        <a16:creationId xmlns:a16="http://schemas.microsoft.com/office/drawing/2014/main" id="{D1648832-1927-48DC-8C1E-7A5672DB1532}"/>
                      </a:ext>
                    </a:extLst>
                  </p:cNvPr>
                  <p:cNvSpPr/>
                  <p:nvPr/>
                </p:nvSpPr>
                <p:spPr>
                  <a:xfrm>
                    <a:off x="6516216" y="2204346"/>
                    <a:ext cx="965004" cy="576678"/>
                  </a:xfrm>
                  <a:prstGeom prst="roundRect">
                    <a:avLst/>
                  </a:prstGeom>
                  <a:solidFill>
                    <a:srgbClr val="A08888"/>
                  </a:solidFill>
                  <a:ln>
                    <a:solidFill>
                      <a:srgbClr val="592E3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2" name="사각형: 둥근 모서리 18">
                    <a:extLst>
                      <a:ext uri="{FF2B5EF4-FFF2-40B4-BE49-F238E27FC236}">
                        <a16:creationId xmlns:a16="http://schemas.microsoft.com/office/drawing/2014/main" id="{A0792FA9-836A-4B5D-A931-10F3F9748739}"/>
                      </a:ext>
                    </a:extLst>
                  </p:cNvPr>
                  <p:cNvSpPr/>
                  <p:nvPr/>
                </p:nvSpPr>
                <p:spPr>
                  <a:xfrm>
                    <a:off x="6547253" y="2241096"/>
                    <a:ext cx="925501" cy="537102"/>
                  </a:xfrm>
                  <a:prstGeom prst="roundRect">
                    <a:avLst/>
                  </a:prstGeom>
                  <a:noFill/>
                  <a:ln w="15875">
                    <a:solidFill>
                      <a:schemeClr val="bg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5A76E7DF-48D6-4B59-9348-CF7A07773CCB}"/>
                      </a:ext>
                    </a:extLst>
                  </p:cNvPr>
                  <p:cNvSpPr/>
                  <p:nvPr/>
                </p:nvSpPr>
                <p:spPr>
                  <a:xfrm>
                    <a:off x="6973323" y="2308940"/>
                    <a:ext cx="73363" cy="734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20" name="TextBox 28">
                  <a:extLst>
                    <a:ext uri="{FF2B5EF4-FFF2-40B4-BE49-F238E27FC236}">
                      <a16:creationId xmlns:a16="http://schemas.microsoft.com/office/drawing/2014/main" id="{EC668244-65C7-4AA4-B3D9-A7DC9D391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03041" y="3696133"/>
                  <a:ext cx="424632" cy="246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9pPr>
                </a:lstStyle>
                <a:p>
                  <a:r>
                    <a:rPr lang="ko-KR" altLang="en-US" sz="1000" dirty="0" err="1">
                      <a:latin typeface="나눔고딕" pitchFamily="50" charset="-127"/>
                      <a:ea typeface="나눔고딕" pitchFamily="50" charset="-127"/>
                    </a:rPr>
                    <a:t>흐엉</a:t>
                  </a:r>
                  <a:endParaRPr lang="ko-KR" altLang="en-US" sz="10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236C0CA4-9A11-4050-B92D-8741C0DA4EDF}"/>
                  </a:ext>
                </a:extLst>
              </p:cNvPr>
              <p:cNvSpPr/>
              <p:nvPr/>
            </p:nvSpPr>
            <p:spPr>
              <a:xfrm rot="14408691">
                <a:off x="4196263" y="3921048"/>
                <a:ext cx="856267" cy="312381"/>
              </a:xfrm>
              <a:prstGeom prst="arc">
                <a:avLst>
                  <a:gd name="adj1" fmla="val 16200000"/>
                  <a:gd name="adj2" fmla="val 2063461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DE45F7DC-499B-4756-9B97-89A8FEAC3075}"/>
                </a:ext>
              </a:extLst>
            </p:cNvPr>
            <p:cNvSpPr/>
            <p:nvPr/>
          </p:nvSpPr>
          <p:spPr>
            <a:xfrm rot="5729895">
              <a:off x="4465638" y="3524250"/>
              <a:ext cx="857250" cy="311150"/>
            </a:xfrm>
            <a:prstGeom prst="arc">
              <a:avLst>
                <a:gd name="adj1" fmla="val 16200000"/>
                <a:gd name="adj2" fmla="val 200757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11" y="2214752"/>
            <a:ext cx="533400" cy="5619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61" y="3582965"/>
            <a:ext cx="533400" cy="5619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33" y="3885095"/>
            <a:ext cx="533400" cy="5619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784" y="3232575"/>
            <a:ext cx="533400" cy="5619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61" y="1690182"/>
            <a:ext cx="533400" cy="5619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92" y="3046371"/>
            <a:ext cx="533400" cy="5619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608358" y="237820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34657" y="316820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은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229726" y="4093958"/>
            <a:ext cx="143174" cy="112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_x269891424" descr="EMB000025e40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33" y="4430558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269891856" descr="EMB000025e406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46" y="4442971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124268" y="4375540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93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서있고 그 옆에 베트남국기가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베트남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.]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주변으로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들어 있는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나타나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계속 움직이고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효과음과 함께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맞는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비눗방울을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클릭하면 터지면서 그 안에 있는 조사가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안으로 들어감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클릭할 경우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함께 터지지 않음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ㅁ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안으로 들어가면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빈칸에 들어 있던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학습자가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누르고 음성을 녹음함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#12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베트남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 우측으로 녹음한 것을 재생하는 버튼과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모범 발화 재생 버튼이 있어야 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318" y="2320076"/>
            <a:ext cx="868060" cy="714591"/>
          </a:xfrm>
          <a:prstGeom prst="rect">
            <a:avLst/>
          </a:prstGeom>
        </p:spPr>
      </p:pic>
      <p:sp>
        <p:nvSpPr>
          <p:cNvPr id="3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2327644-5EBA-4DAA-9DF4-034EF09FF792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78D4A1B-DEC0-4510-9D75-E680D29D6A14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24E727B-FDA0-4DB5-A782-04A6EF996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E17575F-120B-4220-8457-AEB25BE4DF50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3EE4900-1747-4E1B-A8D0-42B03162321E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E2056AB-5E42-4FCE-84C2-9F65111E4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4089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256" y="822012"/>
            <a:ext cx="1281113" cy="727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유키와 에릭이 사무실에서 정장을 입고 악수를 하며 자기 소개를 하는 상황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에릭에게 명함을 준다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명함이 돋보기로 확대됨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.[00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신문사 기자 사토 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적혀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유키 이미지 하단으로 텍스트 창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오른쪽에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유키에게 명함을 준다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명함이 돋보기로 확대됨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.[00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전자 대리 에릭 파커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적혀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에릭 이미지 하단으로 빈 텍스트 창이 생성되며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아이콘 생성됨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칸에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 우측에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모범발화재생버튼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96667"/>
            <a:ext cx="753586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들으십시오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에릭입니다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7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462" y="267349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92" y="2276872"/>
            <a:ext cx="1157592" cy="74942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35" y="2388142"/>
            <a:ext cx="1438275" cy="15906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003" y="2105673"/>
            <a:ext cx="1514475" cy="18478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24" y="3153447"/>
            <a:ext cx="1157592" cy="749424"/>
          </a:xfrm>
          <a:prstGeom prst="rect">
            <a:avLst/>
          </a:prstGeom>
        </p:spPr>
      </p:pic>
      <p:sp>
        <p:nvSpPr>
          <p:cNvPr id="43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98" y="346343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0736" y="458004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8057" y="4543543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896" y="450661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3301" y="1619508"/>
            <a:ext cx="64633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보기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4017" y="4125481"/>
            <a:ext cx="2031325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저는 유키입니다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72777" y="4073754"/>
            <a:ext cx="1969260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저</a:t>
            </a:r>
            <a:r>
              <a:rPr lang="ko-KR" altLang="en-US" b="1" dirty="0">
                <a:solidFill>
                  <a:srgbClr val="FF0000"/>
                </a:solidFill>
              </a:rPr>
              <a:t>는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에릭입니다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27" name="_x269891424" descr="EMB000025e406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82162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654944" y="4130670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7184" y="4224945"/>
            <a:ext cx="247650" cy="2476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870" y="4134595"/>
            <a:ext cx="247650" cy="247650"/>
          </a:xfrm>
          <a:prstGeom prst="rect">
            <a:avLst/>
          </a:prstGeom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870" y="431709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89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E663C2-67AE-4652-9B71-DFE1F3293C7A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8A2BDD9-E1E4-44C6-A905-37635BC0AD92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8D2698-80A4-47DA-8753-2CDF7E326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A3E545-85E6-4E31-9B70-735DACABDC32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318ED3B-DD98-47E4-A472-B853D64F34D2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D0423E-C47F-4AB9-A060-30749484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5548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17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파티에서 만나 자기 소개를 하는 장면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흐엉에게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하단으로 텍스트 창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오른쪽에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올리비아에게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웃으며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하단으로 빈 텍스트 창이 생성되며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녹음 버튼을 누르고 발화 녹음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학습자의 발화의 정확도가 크면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 다음에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 후 학습자의 선택으로 녹음 추가 가능하도록 설정함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 우측에 모범발화재생버튼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3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941" y="4378533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49" y="399774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453" y="414591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1241" y="3923764"/>
            <a:ext cx="2954655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제 이름은 </a:t>
            </a:r>
            <a:r>
              <a:rPr lang="ko-KR" altLang="en-US" dirty="0" err="1"/>
              <a:t>올리비아입니다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75781" y="3921445"/>
            <a:ext cx="2492990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제 이름</a:t>
            </a:r>
            <a:r>
              <a:rPr lang="ko-KR" altLang="en-US" dirty="0">
                <a:solidFill>
                  <a:srgbClr val="FF0000"/>
                </a:solidFill>
              </a:rPr>
              <a:t>은</a:t>
            </a:r>
            <a:r>
              <a:rPr lang="ko-KR" altLang="en-US" dirty="0"/>
              <a:t> </a:t>
            </a:r>
            <a:r>
              <a:rPr lang="ko-KR" altLang="en-US" dirty="0" err="1"/>
              <a:t>흐엉입니다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972" y="2021487"/>
            <a:ext cx="960260" cy="1410994"/>
          </a:xfrm>
          <a:prstGeom prst="rect">
            <a:avLst/>
          </a:prstGeom>
        </p:spPr>
      </p:pic>
      <p:grpSp>
        <p:nvGrpSpPr>
          <p:cNvPr id="21" name="그룹 10">
            <a:extLst>
              <a:ext uri="{FF2B5EF4-FFF2-40B4-BE49-F238E27FC236}">
                <a16:creationId xmlns:a16="http://schemas.microsoft.com/office/drawing/2014/main" id="{EC50563B-0DD2-4FD8-A849-C615C70E0DC7}"/>
              </a:ext>
            </a:extLst>
          </p:cNvPr>
          <p:cNvGrpSpPr>
            <a:grpSpLocks/>
          </p:cNvGrpSpPr>
          <p:nvPr/>
        </p:nvGrpSpPr>
        <p:grpSpPr bwMode="auto">
          <a:xfrm>
            <a:off x="5937453" y="2220125"/>
            <a:ext cx="569912" cy="1131888"/>
            <a:chOff x="4643438" y="3251200"/>
            <a:chExt cx="569912" cy="1131888"/>
          </a:xfrm>
        </p:grpSpPr>
        <p:grpSp>
          <p:nvGrpSpPr>
            <p:cNvPr id="27" name="그룹 11">
              <a:extLst>
                <a:ext uri="{FF2B5EF4-FFF2-40B4-BE49-F238E27FC236}">
                  <a16:creationId xmlns:a16="http://schemas.microsoft.com/office/drawing/2014/main" id="{352230DA-F5AB-4374-BA35-DC8BEAB8D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3438" y="3527425"/>
              <a:ext cx="569912" cy="855663"/>
              <a:chOff x="4211324" y="3649105"/>
              <a:chExt cx="569263" cy="8562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2A5929C-C8A9-4032-BBEF-344F29EAC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1324" y="4056083"/>
                <a:ext cx="542451" cy="323727"/>
                <a:chOff x="2484387" y="3645024"/>
                <a:chExt cx="542451" cy="323727"/>
              </a:xfrm>
            </p:grpSpPr>
            <p:grpSp>
              <p:nvGrpSpPr>
                <p:cNvPr id="31" name="그룹 27">
                  <a:extLst>
                    <a:ext uri="{FF2B5EF4-FFF2-40B4-BE49-F238E27FC236}">
                      <a16:creationId xmlns:a16="http://schemas.microsoft.com/office/drawing/2014/main" id="{7928DC30-CF7F-42F9-BC66-10D04BAA2E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84387" y="3645024"/>
                  <a:ext cx="542451" cy="323727"/>
                  <a:chOff x="6516216" y="2204864"/>
                  <a:chExt cx="965260" cy="576053"/>
                </a:xfrm>
              </p:grpSpPr>
              <p:sp>
                <p:nvSpPr>
                  <p:cNvPr id="33" name="사각형: 둥근 모서리 17">
                    <a:extLst>
                      <a:ext uri="{FF2B5EF4-FFF2-40B4-BE49-F238E27FC236}">
                        <a16:creationId xmlns:a16="http://schemas.microsoft.com/office/drawing/2014/main" id="{D1648832-1927-48DC-8C1E-7A5672DB1532}"/>
                      </a:ext>
                    </a:extLst>
                  </p:cNvPr>
                  <p:cNvSpPr/>
                  <p:nvPr/>
                </p:nvSpPr>
                <p:spPr>
                  <a:xfrm>
                    <a:off x="6516216" y="2204346"/>
                    <a:ext cx="965004" cy="576678"/>
                  </a:xfrm>
                  <a:prstGeom prst="roundRect">
                    <a:avLst/>
                  </a:prstGeom>
                  <a:solidFill>
                    <a:srgbClr val="A08888"/>
                  </a:solidFill>
                  <a:ln>
                    <a:solidFill>
                      <a:srgbClr val="592E3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34" name="사각형: 둥근 모서리 18">
                    <a:extLst>
                      <a:ext uri="{FF2B5EF4-FFF2-40B4-BE49-F238E27FC236}">
                        <a16:creationId xmlns:a16="http://schemas.microsoft.com/office/drawing/2014/main" id="{A0792FA9-836A-4B5D-A931-10F3F9748739}"/>
                      </a:ext>
                    </a:extLst>
                  </p:cNvPr>
                  <p:cNvSpPr/>
                  <p:nvPr/>
                </p:nvSpPr>
                <p:spPr>
                  <a:xfrm>
                    <a:off x="6547253" y="2241096"/>
                    <a:ext cx="925501" cy="537102"/>
                  </a:xfrm>
                  <a:prstGeom prst="roundRect">
                    <a:avLst/>
                  </a:prstGeom>
                  <a:noFill/>
                  <a:ln w="15875">
                    <a:solidFill>
                      <a:schemeClr val="bg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35" name="타원 34">
                    <a:extLst>
                      <a:ext uri="{FF2B5EF4-FFF2-40B4-BE49-F238E27FC236}">
                        <a16:creationId xmlns:a16="http://schemas.microsoft.com/office/drawing/2014/main" id="{5A76E7DF-48D6-4B59-9348-CF7A07773CCB}"/>
                      </a:ext>
                    </a:extLst>
                  </p:cNvPr>
                  <p:cNvSpPr/>
                  <p:nvPr/>
                </p:nvSpPr>
                <p:spPr>
                  <a:xfrm>
                    <a:off x="6973323" y="2308940"/>
                    <a:ext cx="73363" cy="734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32" name="TextBox 28">
                  <a:extLst>
                    <a:ext uri="{FF2B5EF4-FFF2-40B4-BE49-F238E27FC236}">
                      <a16:creationId xmlns:a16="http://schemas.microsoft.com/office/drawing/2014/main" id="{EC668244-65C7-4AA4-B3D9-A7DC9D391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8559" y="3696133"/>
                  <a:ext cx="424632" cy="246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9pPr>
                </a:lstStyle>
                <a:p>
                  <a:r>
                    <a:rPr lang="ko-KR" altLang="en-US" sz="1000" dirty="0" err="1">
                      <a:latin typeface="나눔고딕" pitchFamily="50" charset="-127"/>
                      <a:ea typeface="나눔고딕" pitchFamily="50" charset="-127"/>
                    </a:rPr>
                    <a:t>흐엉</a:t>
                  </a:r>
                  <a:endParaRPr lang="ko-KR" altLang="en-US" sz="10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236C0CA4-9A11-4050-B92D-8741C0DA4EDF}"/>
                  </a:ext>
                </a:extLst>
              </p:cNvPr>
              <p:cNvSpPr/>
              <p:nvPr/>
            </p:nvSpPr>
            <p:spPr>
              <a:xfrm rot="14408691">
                <a:off x="4196263" y="3921048"/>
                <a:ext cx="856267" cy="312381"/>
              </a:xfrm>
              <a:prstGeom prst="arc">
                <a:avLst>
                  <a:gd name="adj1" fmla="val 16200000"/>
                  <a:gd name="adj2" fmla="val 2063461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DE45F7DC-499B-4756-9B97-89A8FEAC3075}"/>
                </a:ext>
              </a:extLst>
            </p:cNvPr>
            <p:cNvSpPr/>
            <p:nvPr/>
          </p:nvSpPr>
          <p:spPr>
            <a:xfrm rot="5729895">
              <a:off x="4465638" y="3524250"/>
              <a:ext cx="857250" cy="311150"/>
            </a:xfrm>
            <a:prstGeom prst="arc">
              <a:avLst>
                <a:gd name="adj1" fmla="val 16200000"/>
                <a:gd name="adj2" fmla="val 200757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94" y="1834682"/>
            <a:ext cx="940366" cy="1571401"/>
          </a:xfrm>
          <a:prstGeom prst="rect">
            <a:avLst/>
          </a:prstGeom>
        </p:spPr>
      </p:pic>
      <p:grpSp>
        <p:nvGrpSpPr>
          <p:cNvPr id="40" name="그룹 10">
            <a:extLst>
              <a:ext uri="{FF2B5EF4-FFF2-40B4-BE49-F238E27FC236}">
                <a16:creationId xmlns:a16="http://schemas.microsoft.com/office/drawing/2014/main" id="{EC50563B-0DD2-4FD8-A849-C615C70E0DC7}"/>
              </a:ext>
            </a:extLst>
          </p:cNvPr>
          <p:cNvGrpSpPr>
            <a:grpSpLocks/>
          </p:cNvGrpSpPr>
          <p:nvPr/>
        </p:nvGrpSpPr>
        <p:grpSpPr bwMode="auto">
          <a:xfrm>
            <a:off x="1653759" y="1821999"/>
            <a:ext cx="665567" cy="1131888"/>
            <a:chOff x="4554897" y="3251200"/>
            <a:chExt cx="665567" cy="1131888"/>
          </a:xfrm>
        </p:grpSpPr>
        <p:grpSp>
          <p:nvGrpSpPr>
            <p:cNvPr id="41" name="그룹 11">
              <a:extLst>
                <a:ext uri="{FF2B5EF4-FFF2-40B4-BE49-F238E27FC236}">
                  <a16:creationId xmlns:a16="http://schemas.microsoft.com/office/drawing/2014/main" id="{352230DA-F5AB-4374-BA35-DC8BEAB8D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4897" y="3527425"/>
              <a:ext cx="665567" cy="855663"/>
              <a:chOff x="4122884" y="3649105"/>
              <a:chExt cx="664809" cy="856267"/>
            </a:xfrm>
          </p:grpSpPr>
          <p:grpSp>
            <p:nvGrpSpPr>
              <p:cNvPr id="48" name="그룹 26">
                <a:extLst>
                  <a:ext uri="{FF2B5EF4-FFF2-40B4-BE49-F238E27FC236}">
                    <a16:creationId xmlns:a16="http://schemas.microsoft.com/office/drawing/2014/main" id="{52A5929C-C8A9-4032-BBEF-344F29EAC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2884" y="4056083"/>
                <a:ext cx="664809" cy="323727"/>
                <a:chOff x="2395947" y="3645024"/>
                <a:chExt cx="664809" cy="323727"/>
              </a:xfrm>
            </p:grpSpPr>
            <p:grpSp>
              <p:nvGrpSpPr>
                <p:cNvPr id="50" name="그룹 27">
                  <a:extLst>
                    <a:ext uri="{FF2B5EF4-FFF2-40B4-BE49-F238E27FC236}">
                      <a16:creationId xmlns:a16="http://schemas.microsoft.com/office/drawing/2014/main" id="{7928DC30-CF7F-42F9-BC66-10D04BAA2E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84387" y="3645024"/>
                  <a:ext cx="542451" cy="323727"/>
                  <a:chOff x="6516216" y="2204864"/>
                  <a:chExt cx="965260" cy="576053"/>
                </a:xfrm>
              </p:grpSpPr>
              <p:sp>
                <p:nvSpPr>
                  <p:cNvPr id="52" name="사각형: 둥근 모서리 17">
                    <a:extLst>
                      <a:ext uri="{FF2B5EF4-FFF2-40B4-BE49-F238E27FC236}">
                        <a16:creationId xmlns:a16="http://schemas.microsoft.com/office/drawing/2014/main" id="{D1648832-1927-48DC-8C1E-7A5672DB1532}"/>
                      </a:ext>
                    </a:extLst>
                  </p:cNvPr>
                  <p:cNvSpPr/>
                  <p:nvPr/>
                </p:nvSpPr>
                <p:spPr>
                  <a:xfrm>
                    <a:off x="6516216" y="2204346"/>
                    <a:ext cx="965004" cy="576678"/>
                  </a:xfrm>
                  <a:prstGeom prst="roundRect">
                    <a:avLst/>
                  </a:prstGeom>
                  <a:solidFill>
                    <a:srgbClr val="A08888"/>
                  </a:solidFill>
                  <a:ln>
                    <a:solidFill>
                      <a:srgbClr val="592E3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53" name="사각형: 둥근 모서리 18">
                    <a:extLst>
                      <a:ext uri="{FF2B5EF4-FFF2-40B4-BE49-F238E27FC236}">
                        <a16:creationId xmlns:a16="http://schemas.microsoft.com/office/drawing/2014/main" id="{A0792FA9-836A-4B5D-A931-10F3F9748739}"/>
                      </a:ext>
                    </a:extLst>
                  </p:cNvPr>
                  <p:cNvSpPr/>
                  <p:nvPr/>
                </p:nvSpPr>
                <p:spPr>
                  <a:xfrm>
                    <a:off x="6547253" y="2241096"/>
                    <a:ext cx="925501" cy="537102"/>
                  </a:xfrm>
                  <a:prstGeom prst="roundRect">
                    <a:avLst/>
                  </a:prstGeom>
                  <a:noFill/>
                  <a:ln w="15875">
                    <a:solidFill>
                      <a:schemeClr val="bg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rgbClr val="A87577"/>
                      </a:solidFill>
                    </a:endParaRPr>
                  </a:p>
                </p:txBody>
              </p:sp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5A76E7DF-48D6-4B59-9348-CF7A07773CCB}"/>
                      </a:ext>
                    </a:extLst>
                  </p:cNvPr>
                  <p:cNvSpPr/>
                  <p:nvPr/>
                </p:nvSpPr>
                <p:spPr>
                  <a:xfrm>
                    <a:off x="6973323" y="2308940"/>
                    <a:ext cx="73363" cy="7349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51" name="TextBox 28">
                  <a:extLst>
                    <a:ext uri="{FF2B5EF4-FFF2-40B4-BE49-F238E27FC236}">
                      <a16:creationId xmlns:a16="http://schemas.microsoft.com/office/drawing/2014/main" id="{EC668244-65C7-4AA4-B3D9-A7DC9D391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95947" y="3696133"/>
                  <a:ext cx="664809" cy="246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34" charset="-127"/>
                      <a:ea typeface="굴림" panose="020B0600000101010101" pitchFamily="34" charset="-127"/>
                    </a:defRPr>
                  </a:lvl9pPr>
                </a:lstStyle>
                <a:p>
                  <a:r>
                    <a:rPr lang="ko-KR" altLang="en-US" sz="1000" dirty="0" err="1">
                      <a:latin typeface="나눔고딕" pitchFamily="50" charset="-127"/>
                      <a:ea typeface="나눔고딕" pitchFamily="50" charset="-127"/>
                    </a:rPr>
                    <a:t>올리비아</a:t>
                  </a:r>
                  <a:endParaRPr lang="ko-KR" altLang="en-US" sz="10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49" name="원호 48">
                <a:extLst>
                  <a:ext uri="{FF2B5EF4-FFF2-40B4-BE49-F238E27FC236}">
                    <a16:creationId xmlns:a16="http://schemas.microsoft.com/office/drawing/2014/main" id="{236C0CA4-9A11-4050-B92D-8741C0DA4EDF}"/>
                  </a:ext>
                </a:extLst>
              </p:cNvPr>
              <p:cNvSpPr/>
              <p:nvPr/>
            </p:nvSpPr>
            <p:spPr>
              <a:xfrm rot="14408691">
                <a:off x="4196263" y="3921048"/>
                <a:ext cx="856267" cy="312381"/>
              </a:xfrm>
              <a:prstGeom prst="arc">
                <a:avLst>
                  <a:gd name="adj1" fmla="val 16200000"/>
                  <a:gd name="adj2" fmla="val 2063461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id="{DE45F7DC-499B-4756-9B97-89A8FEAC3075}"/>
                </a:ext>
              </a:extLst>
            </p:cNvPr>
            <p:cNvSpPr/>
            <p:nvPr/>
          </p:nvSpPr>
          <p:spPr>
            <a:xfrm rot="5729895">
              <a:off x="4465638" y="3524250"/>
              <a:ext cx="857250" cy="311150"/>
            </a:xfrm>
            <a:prstGeom prst="arc">
              <a:avLst>
                <a:gd name="adj1" fmla="val 16200000"/>
                <a:gd name="adj2" fmla="val 200757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5" name="_x269891424" descr="EMB000025e40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38" y="4011464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_x976842536" descr="EMB000025e406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529798" y="3939551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711" y="4033248"/>
            <a:ext cx="188480" cy="24765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816" y="3990528"/>
            <a:ext cx="188480" cy="247650"/>
          </a:xfrm>
          <a:prstGeom prst="rect">
            <a:avLst/>
          </a:prstGeom>
        </p:spPr>
      </p:pic>
      <p:sp>
        <p:nvSpPr>
          <p:cNvPr id="42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809" y="434336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D5D46E2-A1FA-4DBD-9148-FED500D51AD7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D0891BD-6152-4B39-A00C-CCF2983845EC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F3132BD-9F6B-4D7F-8A4A-93D0962F3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0942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존입니다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43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462" y="4294853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705" y="428376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2484" y="4171743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144" y="3933056"/>
            <a:ext cx="2569934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제 이름은 </a:t>
            </a:r>
            <a:r>
              <a:rPr lang="ko-KR" altLang="en-US" dirty="0" err="1"/>
              <a:t>주앙입니다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06676" y="3881953"/>
            <a:ext cx="2262158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제 이름</a:t>
            </a:r>
            <a:r>
              <a:rPr lang="ko-KR" altLang="en-US" dirty="0">
                <a:solidFill>
                  <a:srgbClr val="FF0000"/>
                </a:solidFill>
              </a:rPr>
              <a:t>은</a:t>
            </a:r>
            <a:r>
              <a:rPr lang="ko-KR" altLang="en-US" dirty="0"/>
              <a:t> 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5" name="_x269891424" descr="EMB000025e406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49" y="3919684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_x976842536" descr="EMB000025e406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630952" y="3891817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13" y="1737943"/>
            <a:ext cx="1389726" cy="207507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375" y="1695126"/>
            <a:ext cx="1500865" cy="21178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992" y="3959739"/>
            <a:ext cx="247650" cy="247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938" y="3993771"/>
            <a:ext cx="247650" cy="247650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58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존이 세미나에서 만나 서로 인사를 나누는 장면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둥근 회의용 테이블에 각자의 이름표가 놓여 있고 서류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메모지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필기구 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먼저 목례를 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하단으로 텍스트 창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오른쪽에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존도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주앙에게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목례를 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존의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존 이미지 하단으로 빈 텍스트 창이 생성되며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녹음 버튼을 누르고 발화 녹음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학습자의 발화의 정확도가 크면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 다음에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 후 학습자의 선택으로 녹음 추가 가능하도록 설정함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 우측에 모범발화재생버튼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366" y="435064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A83656-10E7-4EB9-A3BC-9F8B48808603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FA954FB-7B70-4F9B-A875-FF3119C0C38D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722666B-3773-4801-BAA9-D6CBC85BF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94073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노르웨이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프랑스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43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2432" y="420456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794" y="420493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040" y="412482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3448" y="3940007"/>
            <a:ext cx="2954655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저는 노르웨이 사람입니다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75863" y="3847858"/>
            <a:ext cx="2723823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저</a:t>
            </a:r>
            <a:r>
              <a:rPr lang="ko-KR" altLang="en-US" dirty="0">
                <a:solidFill>
                  <a:srgbClr val="FF0000"/>
                </a:solidFill>
              </a:rPr>
              <a:t>는</a:t>
            </a:r>
            <a:r>
              <a:rPr lang="ko-KR" altLang="en-US" dirty="0"/>
              <a:t> 프랑스 사람입니다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45" y="2081017"/>
            <a:ext cx="1295204" cy="16621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944" y="1574555"/>
            <a:ext cx="3437942" cy="1996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3" y="1944790"/>
            <a:ext cx="1188006" cy="1352499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48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레오가 어학당 로비에 있는 세계지도를 보고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 앞에서 자기 나라를 가리키며 대화하는 장면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노르웨이를 가리킨다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지도에서 노르웨이 위치가 반짝이며 그 위에 힌트 단어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노르웨이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노라 이미지 하단으로 텍스트 창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오른쪽에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레오가 프랑스를 가리킨다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지도의 프랑스 위치가 반짝이며 힌트 단어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프랑스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레오의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레오 이미지 하단으로 빈 텍스트 창이 생성되며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녹음 버튼을 누르고 발화 녹음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학습자의 발화의 정확도가 크면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 다음에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 후 학습자의 선택으로 녹음 추가 가능하도록 설정함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 우측에 모범발화재생버튼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097" y="42210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_x269891424" descr="EMB000025e406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919684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300139" y="3891817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702" y="3959739"/>
            <a:ext cx="247650" cy="2476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579" y="3989378"/>
            <a:ext cx="247650" cy="247650"/>
          </a:xfrm>
          <a:prstGeom prst="rect">
            <a:avLst/>
          </a:prstGeom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695" y="428340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A6E2EE3-61F6-4FAB-8A0C-81C34A985CC4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A7CB67A-30D3-433B-9E7E-9DDBEB6EDC7F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FC5A526-FB3A-475F-A0BF-2B98900B7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3E4711E-ED79-4AFF-BC9B-2132051FFAAB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103F51A-5111-4CAA-B7C0-4DF9B465F03E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BEA5601-2082-4C10-AE5E-88330AC2A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5996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34" y="1100798"/>
            <a:ext cx="2963768" cy="29561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정하늘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43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19" y="454146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459" y="445987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436510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544" y="1131446"/>
            <a:ext cx="742511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은</a:t>
            </a:r>
            <a:r>
              <a:rPr lang="en-US" altLang="ko-KR" dirty="0"/>
              <a:t>/</a:t>
            </a:r>
            <a:r>
              <a:rPr lang="ko-KR" altLang="en-US" dirty="0"/>
              <a:t>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7421" y="1603811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A13D"/>
                </a:solidFill>
              </a:rPr>
              <a:t>4</a:t>
            </a:r>
            <a:endParaRPr lang="ko-KR" altLang="en-US" b="1" dirty="0">
              <a:solidFill>
                <a:srgbClr val="2FA13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890" y="4187596"/>
            <a:ext cx="2492990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저는 중국 사람입니다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15314" y="4108704"/>
            <a:ext cx="2492990" cy="369332"/>
          </a:xfrm>
          <a:prstGeom prst="rect">
            <a:avLst/>
          </a:prstGeom>
          <a:noFill/>
          <a:ln>
            <a:solidFill>
              <a:srgbClr val="0A7E67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저</a:t>
            </a:r>
            <a:r>
              <a:rPr lang="ko-KR" altLang="en-US" dirty="0">
                <a:solidFill>
                  <a:srgbClr val="FF0000"/>
                </a:solidFill>
              </a:rPr>
              <a:t>는</a:t>
            </a:r>
            <a:r>
              <a:rPr lang="ko-KR" altLang="en-US" dirty="0"/>
              <a:t> 한국 사람입니다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15659"/>
            <a:ext cx="1375395" cy="17747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02" y="1484616"/>
            <a:ext cx="727293" cy="1224633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03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기숙사 방에 있는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컴퓨터 화면으로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정하늘과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서로 소개를 하고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방 벽에는 중국 국기가 붙어 있고 컴퓨터 화면으로 보이는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정하늘의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방 벽에는 한국 국기가 붙어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각각의 국기 밑에는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], 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힌트 단어로 붙어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하단으로 텍스트 창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오른쪽에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정하늘도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목례를 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정하늘의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정하늘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하단으로 빈 텍스트 창이 생성되며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아이콘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칸이 반짝이며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녹음 버튼을 누르고 발화 녹음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학습자의 발화의 정확도가 크면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 다음에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회 녹음 후 학습자의 선택으로 녹음 추가 가능하도록 설정함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 우측에 모범발화재생버튼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930" y="450017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90">
            <a:extLst>
              <a:ext uri="{FF2B5EF4-FFF2-40B4-BE49-F238E27FC236}">
                <a16:creationId xmlns:a16="http://schemas.microsoft.com/office/drawing/2014/main" id="{CC91F5A5-9574-423D-8B6A-B16FBED1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832" y="4539843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_x269891424" descr="EMB000025e406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16" y="4175762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_x976842536" descr="EMB000025e406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412300" y="4147895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694" y="4215817"/>
            <a:ext cx="247650" cy="2476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065" y="4249849"/>
            <a:ext cx="247650" cy="247650"/>
          </a:xfrm>
          <a:prstGeom prst="rect">
            <a:avLst/>
          </a:prstGeom>
        </p:spPr>
      </p:pic>
      <p:sp>
        <p:nvSpPr>
          <p:cNvPr id="3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CF40E4-B97A-4DDA-A4B7-BDC4D1C927A7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D5036C-62CB-4248-9488-473416316519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B7EFF46-71A2-4506-9B93-9580997F3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37331DC-3B7E-4624-A8D1-D48E21ADE59F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E31AD96-26C1-41BA-B735-66BABBD0FCD3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229A698-6680-4463-B7BF-E06868BF1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63805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7EB3E45E-3196-4272-A4F1-8821A3CDBB56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44" name="TextBox 9">
            <a:extLst>
              <a:ext uri="{FF2B5EF4-FFF2-40B4-BE49-F238E27FC236}">
                <a16:creationId xmlns:a16="http://schemas.microsoft.com/office/drawing/2014/main" id="{6A7C1B7B-47E0-4B8D-8893-A77C9439C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" y="993775"/>
            <a:ext cx="11922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buFontTx/>
              <a:buBlip>
                <a:blip r:embed="rId2"/>
              </a:buBlip>
            </a:pPr>
            <a:r>
              <a:rPr lang="en-US" altLang="ko-KR" sz="11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문법│</a:t>
            </a:r>
            <a:r>
              <a:rPr lang="ko-KR" altLang="en-US" sz="100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00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100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ko-KR" sz="100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445" name="Rectangle 28">
            <a:extLst>
              <a:ext uri="{FF2B5EF4-FFF2-40B4-BE49-F238E27FC236}">
                <a16:creationId xmlns:a16="http://schemas.microsoft.com/office/drawing/2014/main" id="{CE8C857F-4E2D-49E1-A20F-190CE09E2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61447" name="TextBox 10">
            <a:extLst>
              <a:ext uri="{FF2B5EF4-FFF2-40B4-BE49-F238E27FC236}">
                <a16:creationId xmlns:a16="http://schemas.microsoft.com/office/drawing/2014/main" id="{F710AC48-F2CA-4188-8979-0227E4D9B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93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solidFill>
                  <a:srgbClr val="00B0F0"/>
                </a:solidFill>
              </a:rPr>
              <a:t>학습자는 </a:t>
            </a:r>
            <a:r>
              <a:rPr lang="en-US" altLang="ko-KR" sz="900" dirty="0">
                <a:solidFill>
                  <a:srgbClr val="00B0F0"/>
                </a:solidFill>
              </a:rPr>
              <a:t>VR</a:t>
            </a:r>
            <a:r>
              <a:rPr lang="ko-KR" altLang="en-US" sz="900" dirty="0">
                <a:solidFill>
                  <a:srgbClr val="00B0F0"/>
                </a:solidFill>
              </a:rPr>
              <a:t>로 들어가서 </a:t>
            </a:r>
            <a:r>
              <a:rPr lang="ko-KR" altLang="en-US" sz="900" dirty="0" err="1">
                <a:solidFill>
                  <a:srgbClr val="00B0F0"/>
                </a:solidFill>
              </a:rPr>
              <a:t>흐엉</a:t>
            </a:r>
            <a:r>
              <a:rPr lang="en-US" altLang="ko-KR" sz="900" dirty="0">
                <a:solidFill>
                  <a:srgbClr val="00B0F0"/>
                </a:solidFill>
              </a:rPr>
              <a:t>,</a:t>
            </a:r>
            <a:r>
              <a:rPr lang="ko-KR" altLang="en-US" sz="900" dirty="0">
                <a:solidFill>
                  <a:srgbClr val="00B0F0"/>
                </a:solidFill>
              </a:rPr>
              <a:t>존</a:t>
            </a:r>
            <a:r>
              <a:rPr lang="en-US" altLang="ko-KR" sz="900" dirty="0">
                <a:solidFill>
                  <a:srgbClr val="00B0F0"/>
                </a:solidFill>
              </a:rPr>
              <a:t>,</a:t>
            </a:r>
            <a:r>
              <a:rPr lang="ko-KR" altLang="en-US" sz="900" dirty="0">
                <a:solidFill>
                  <a:srgbClr val="00B0F0"/>
                </a:solidFill>
              </a:rPr>
              <a:t>유키</a:t>
            </a:r>
            <a:r>
              <a:rPr lang="en-US" altLang="ko-KR" sz="900" dirty="0">
                <a:solidFill>
                  <a:srgbClr val="00B0F0"/>
                </a:solidFill>
              </a:rPr>
              <a:t>,</a:t>
            </a:r>
            <a:r>
              <a:rPr lang="ko-KR" altLang="en-US" sz="900" dirty="0" err="1">
                <a:solidFill>
                  <a:srgbClr val="00B0F0"/>
                </a:solidFill>
              </a:rPr>
              <a:t>리타오</a:t>
            </a:r>
            <a:r>
              <a:rPr lang="en-US" altLang="ko-KR" sz="900" dirty="0">
                <a:solidFill>
                  <a:srgbClr val="00B0F0"/>
                </a:solidFill>
              </a:rPr>
              <a:t>,</a:t>
            </a:r>
            <a:r>
              <a:rPr lang="ko-KR" altLang="en-US" sz="900" dirty="0">
                <a:solidFill>
                  <a:srgbClr val="00B0F0"/>
                </a:solidFill>
              </a:rPr>
              <a:t>존</a:t>
            </a:r>
            <a:r>
              <a:rPr lang="en-US" altLang="ko-KR" sz="900" dirty="0">
                <a:solidFill>
                  <a:srgbClr val="00B0F0"/>
                </a:solidFill>
              </a:rPr>
              <a:t>,</a:t>
            </a:r>
            <a:r>
              <a:rPr lang="ko-KR" altLang="en-US" sz="900" dirty="0">
                <a:solidFill>
                  <a:srgbClr val="00B0F0"/>
                </a:solidFill>
              </a:rPr>
              <a:t>레오가 되어서 자신을 소개함</a:t>
            </a:r>
            <a:r>
              <a:rPr lang="en-US" altLang="ko-KR" sz="900" dirty="0">
                <a:solidFill>
                  <a:srgbClr val="00B0F0"/>
                </a:solidFill>
              </a:rPr>
              <a:t>. </a:t>
            </a:r>
            <a:r>
              <a:rPr lang="ko-KR" altLang="en-US" sz="900" dirty="0">
                <a:solidFill>
                  <a:srgbClr val="00B0F0"/>
                </a:solidFill>
              </a:rPr>
              <a:t>교과서 </a:t>
            </a:r>
            <a:r>
              <a:rPr lang="en-US" altLang="ko-KR" sz="900" dirty="0">
                <a:solidFill>
                  <a:srgbClr val="00B0F0"/>
                </a:solidFill>
              </a:rPr>
              <a:t>12p</a:t>
            </a:r>
            <a:r>
              <a:rPr lang="ko-KR" altLang="en-US" sz="900" dirty="0">
                <a:solidFill>
                  <a:srgbClr val="00B0F0"/>
                </a:solidFill>
              </a:rPr>
              <a:t>에 제시된 삽화와 같은 파티 장면을 제시한다</a:t>
            </a:r>
            <a:r>
              <a:rPr lang="en-US" altLang="ko-KR" sz="900" dirty="0">
                <a:solidFill>
                  <a:srgbClr val="00B0F0"/>
                </a:solidFill>
              </a:rPr>
              <a:t>. </a:t>
            </a:r>
            <a:r>
              <a:rPr lang="ko-KR" altLang="en-US" sz="900" dirty="0">
                <a:solidFill>
                  <a:srgbClr val="00B0F0"/>
                </a:solidFill>
              </a:rPr>
              <a:t>각 인물들은 </a:t>
            </a:r>
            <a:r>
              <a:rPr lang="ko-KR" altLang="en-US" sz="900" dirty="0" err="1">
                <a:solidFill>
                  <a:srgbClr val="00B0F0"/>
                </a:solidFill>
              </a:rPr>
              <a:t>목걸이형</a:t>
            </a:r>
            <a:r>
              <a:rPr lang="ko-KR" altLang="en-US" sz="900" dirty="0">
                <a:solidFill>
                  <a:srgbClr val="00B0F0"/>
                </a:solidFill>
              </a:rPr>
              <a:t> 이름표를 목에 걸고 있고 다과를 들며 서로를 소개하며 여기 저기 돌아다니고 있음</a:t>
            </a:r>
            <a:r>
              <a:rPr lang="en-US" altLang="ko-KR" sz="900" dirty="0">
                <a:solidFill>
                  <a:srgbClr val="00B0F0"/>
                </a:solidFill>
              </a:rPr>
              <a:t>(</a:t>
            </a:r>
            <a:r>
              <a:rPr lang="ko-KR" altLang="en-US" sz="900" dirty="0">
                <a:solidFill>
                  <a:srgbClr val="00B0F0"/>
                </a:solidFill>
              </a:rPr>
              <a:t>교과서처럼 평면적으로 서 있지 않음</a:t>
            </a:r>
            <a:r>
              <a:rPr lang="en-US" altLang="ko-KR" sz="900" dirty="0">
                <a:solidFill>
                  <a:srgbClr val="00B0F0"/>
                </a:solidFill>
              </a:rPr>
              <a:t>). </a:t>
            </a:r>
            <a:r>
              <a:rPr lang="ko-KR" altLang="en-US" sz="900" dirty="0">
                <a:solidFill>
                  <a:srgbClr val="00B0F0"/>
                </a:solidFill>
              </a:rPr>
              <a:t>레오가 파티 참석 인물들을 휴대전화 카메라로 촬영하며 다니는 상황임</a:t>
            </a:r>
            <a:r>
              <a:rPr lang="en-US" altLang="ko-KR" sz="900" dirty="0">
                <a:solidFill>
                  <a:srgbClr val="00B0F0"/>
                </a:solidFill>
              </a:rPr>
              <a:t>. </a:t>
            </a:r>
            <a:r>
              <a:rPr lang="ko-KR" altLang="en-US" sz="900" dirty="0">
                <a:solidFill>
                  <a:srgbClr val="00B0F0"/>
                </a:solidFill>
              </a:rPr>
              <a:t>레오가 각각의 인물들의 이름을 불러서 카메라를 보게 한 다음 그들이 자기 소개하는 것을 촬영하고 마지막으로 촬영자가 본인임을 밝히는 것으로 촬영을 끝낸다</a:t>
            </a:r>
            <a:r>
              <a:rPr lang="en-US" altLang="ko-KR" sz="900" dirty="0">
                <a:solidFill>
                  <a:srgbClr val="00B0F0"/>
                </a:solidFill>
              </a:rPr>
              <a:t>.</a:t>
            </a:r>
            <a:endParaRPr lang="ko-KR" altLang="en-US" sz="900" dirty="0">
              <a:solidFill>
                <a:srgbClr val="00B0F0"/>
              </a:solidFill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61448" name="TextBox 10">
            <a:extLst>
              <a:ext uri="{FF2B5EF4-FFF2-40B4-BE49-F238E27FC236}">
                <a16:creationId xmlns:a16="http://schemas.microsoft.com/office/drawing/2014/main" id="{A8A9812D-3A60-4E6D-9374-7CD8DE612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772894"/>
            <a:ext cx="753586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/>
              <a:t>휴대전화 녹화 화면에 </a:t>
            </a:r>
            <a:r>
              <a:rPr lang="ko-KR" altLang="en-US" sz="900" dirty="0" err="1"/>
              <a:t>이윤아가</a:t>
            </a:r>
            <a:r>
              <a:rPr lang="ko-KR" altLang="en-US" sz="900" dirty="0"/>
              <a:t> 보이면 ‘</a:t>
            </a:r>
            <a:r>
              <a:rPr lang="ko-KR" altLang="en-US" sz="900" dirty="0" err="1"/>
              <a:t>윤아’를</a:t>
            </a:r>
            <a:r>
              <a:rPr lang="ko-KR" altLang="en-US" sz="900" dirty="0"/>
              <a:t> 부르는 레오의 음성이 들림</a:t>
            </a:r>
            <a:r>
              <a:rPr lang="en-US" altLang="ko-KR" sz="900" dirty="0"/>
              <a:t>. </a:t>
            </a:r>
            <a:r>
              <a:rPr lang="ko-KR" altLang="en-US" sz="900" dirty="0"/>
              <a:t>윤아가 웃으며 돌아보면 머리 위에 </a:t>
            </a:r>
            <a:r>
              <a:rPr lang="en-US" altLang="ko-KR" sz="900" dirty="0"/>
              <a:t>&lt;</a:t>
            </a:r>
            <a:r>
              <a:rPr lang="ko-KR" altLang="en-US" sz="900" dirty="0"/>
              <a:t>보기</a:t>
            </a:r>
            <a:r>
              <a:rPr lang="en-US" altLang="ko-KR" sz="900" dirty="0"/>
              <a:t>&gt;</a:t>
            </a:r>
            <a:r>
              <a:rPr lang="ko-KR" altLang="en-US" sz="900" dirty="0"/>
              <a:t>가 표시됨</a:t>
            </a:r>
            <a:r>
              <a:rPr lang="en-US" altLang="ko-KR" sz="900" dirty="0"/>
              <a:t>. </a:t>
            </a:r>
            <a:r>
              <a:rPr lang="ko-KR" altLang="en-US" sz="900" dirty="0"/>
              <a:t>이어 이윤아 이름표에 빛이 나면 화면에 빈칸이 나타난다</a:t>
            </a:r>
            <a:r>
              <a:rPr lang="en-US" altLang="ko-KR" sz="900" dirty="0"/>
              <a:t>. </a:t>
            </a:r>
            <a:r>
              <a:rPr lang="ko-KR" altLang="en-US" sz="900" dirty="0"/>
              <a:t>빈칸 안에 </a:t>
            </a:r>
            <a:r>
              <a:rPr lang="en-US" altLang="ko-KR" sz="900" dirty="0"/>
              <a:t>[</a:t>
            </a:r>
            <a:r>
              <a:rPr lang="ko-KR" altLang="en-US" sz="900" b="1" dirty="0"/>
              <a:t>저</a:t>
            </a:r>
            <a:r>
              <a:rPr lang="ko-KR" altLang="en-US" sz="900" b="1" u="sng" dirty="0"/>
              <a:t> </a:t>
            </a:r>
            <a:r>
              <a:rPr lang="ko-KR" altLang="en-US" sz="900" b="1" dirty="0" err="1"/>
              <a:t>이윤아입니다</a:t>
            </a:r>
            <a:r>
              <a:rPr lang="en-US" altLang="ko-KR" sz="900" b="1" dirty="0"/>
              <a:t>.]</a:t>
            </a:r>
            <a:r>
              <a:rPr lang="ko-KR" altLang="en-US" sz="900" dirty="0"/>
              <a:t>가 나타나면 ‘마이크 표시’ </a:t>
            </a:r>
            <a:r>
              <a:rPr lang="en-US" altLang="ko-KR" sz="900" dirty="0"/>
              <a:t>+ ‘</a:t>
            </a:r>
            <a:r>
              <a:rPr lang="ko-KR" altLang="en-US" sz="900" dirty="0" err="1"/>
              <a:t>띠링</a:t>
            </a:r>
            <a:r>
              <a:rPr lang="ko-KR" altLang="en-US" sz="900" dirty="0"/>
              <a:t>’ 효과음 후 빈칸이 반짝이는 </a:t>
            </a:r>
            <a:r>
              <a:rPr lang="en-US" altLang="ko-KR" sz="900" dirty="0"/>
              <a:t>2</a:t>
            </a:r>
            <a:r>
              <a:rPr lang="ko-KR" altLang="en-US" sz="900" dirty="0"/>
              <a:t>초 동안 교사 음성으로</a:t>
            </a:r>
            <a:r>
              <a:rPr lang="en-US" altLang="ko-KR" sz="900" dirty="0"/>
              <a:t>(</a:t>
            </a:r>
            <a:r>
              <a:rPr lang="ko-KR" altLang="en-US" sz="900" dirty="0"/>
              <a:t>보기이므로</a:t>
            </a:r>
            <a:r>
              <a:rPr lang="en-US" altLang="ko-KR" sz="900" dirty="0"/>
              <a:t>) </a:t>
            </a:r>
            <a:r>
              <a:rPr lang="ko-KR" altLang="en-US" sz="900" b="1" dirty="0"/>
              <a:t>‘</a:t>
            </a:r>
            <a:r>
              <a:rPr lang="ko-KR" altLang="en-US" sz="900" dirty="0"/>
              <a:t>저는 </a:t>
            </a:r>
            <a:r>
              <a:rPr lang="ko-KR" altLang="en-US" sz="900" dirty="0" err="1"/>
              <a:t>이윤아입니다</a:t>
            </a:r>
            <a:r>
              <a:rPr lang="en-US" altLang="ko-KR" sz="900" b="1" dirty="0"/>
              <a:t>.</a:t>
            </a:r>
            <a:r>
              <a:rPr lang="ko-KR" altLang="en-US" sz="900" dirty="0"/>
              <a:t>’라는 문장이 들린다</a:t>
            </a:r>
            <a:r>
              <a:rPr lang="en-US" altLang="ko-KR" sz="900" dirty="0"/>
              <a:t>. </a:t>
            </a:r>
            <a:r>
              <a:rPr lang="ko-KR" altLang="en-US" sz="900" dirty="0"/>
              <a:t>다음에 윤아 음성과 함께 빈칸이 정답 문장 </a:t>
            </a:r>
            <a:r>
              <a:rPr lang="en-US" altLang="ko-KR" sz="900" dirty="0"/>
              <a:t>[</a:t>
            </a:r>
            <a:r>
              <a:rPr lang="ko-KR" altLang="en-US" sz="900" b="1" dirty="0"/>
              <a:t>저는 </a:t>
            </a:r>
            <a:r>
              <a:rPr lang="ko-KR" altLang="en-US" sz="900" b="1" dirty="0" err="1"/>
              <a:t>이윤아입니다</a:t>
            </a:r>
            <a:r>
              <a:rPr lang="en-US" altLang="ko-KR" sz="900" b="1" dirty="0"/>
              <a:t>.]</a:t>
            </a:r>
            <a:r>
              <a:rPr lang="ko-KR" altLang="en-US" sz="900" dirty="0"/>
              <a:t>로 채워진다</a:t>
            </a:r>
            <a:r>
              <a:rPr lang="en-US" altLang="ko-KR" sz="900" dirty="0"/>
              <a:t>. *&lt;</a:t>
            </a:r>
            <a:r>
              <a:rPr lang="ko-KR" altLang="en-US" sz="900" dirty="0"/>
              <a:t>보기</a:t>
            </a:r>
            <a:r>
              <a:rPr lang="en-US" altLang="ko-KR" sz="900" dirty="0"/>
              <a:t>&gt;</a:t>
            </a:r>
            <a:r>
              <a:rPr lang="ko-KR" altLang="en-US" sz="900" dirty="0"/>
              <a:t>의 경우 학습자가 말해야 할 부분과 정답 목소리를 다르게 해야 함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450" name="TextBox 290">
            <a:extLst>
              <a:ext uri="{FF2B5EF4-FFF2-40B4-BE49-F238E27FC236}">
                <a16:creationId xmlns:a16="http://schemas.microsoft.com/office/drawing/2014/main" id="{2A5B9822-AC02-4C1A-B4E3-33C95E6DB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2605867"/>
            <a:ext cx="94609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2500" b="1" dirty="0">
                <a:latin typeface="나눔고딕" pitchFamily="50" charset="-127"/>
                <a:ea typeface="나눔고딕" pitchFamily="50" charset="-127"/>
              </a:rPr>
              <a:t>&lt;VR&gt;</a:t>
            </a:r>
            <a:endParaRPr lang="ko-KR" altLang="en-US" sz="25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451" name="TextBox 3">
            <a:extLst>
              <a:ext uri="{FF2B5EF4-FFF2-40B4-BE49-F238E27FC236}">
                <a16:creationId xmlns:a16="http://schemas.microsoft.com/office/drawing/2014/main" id="{63ED1330-E480-4E05-AA2B-D651847BF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1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6570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6">
            <a:extLst>
              <a:ext uri="{FF2B5EF4-FFF2-40B4-BE49-F238E27FC236}">
                <a16:creationId xmlns:a16="http://schemas.microsoft.com/office/drawing/2014/main" id="{6583B2E9-E038-4040-A8F9-D46FE26C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01713"/>
            <a:ext cx="763746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3">
            <a:extLst>
              <a:ext uri="{FF2B5EF4-FFF2-40B4-BE49-F238E27FC236}">
                <a16:creationId xmlns:a16="http://schemas.microsoft.com/office/drawing/2014/main" id="{5D49D1CA-5387-4B9C-894B-C813290CA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6D3E8D-83F9-4E8F-BEF8-F15DE2B53DA5}"/>
              </a:ext>
            </a:extLst>
          </p:cNvPr>
          <p:cNvSpPr/>
          <p:nvPr/>
        </p:nvSpPr>
        <p:spPr>
          <a:xfrm>
            <a:off x="87313" y="1001713"/>
            <a:ext cx="7637462" cy="43910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8CFDA-A05D-4E67-92B7-C8D24DFFCB98}"/>
              </a:ext>
            </a:extLst>
          </p:cNvPr>
          <p:cNvSpPr txBox="1"/>
          <p:nvPr/>
        </p:nvSpPr>
        <p:spPr>
          <a:xfrm>
            <a:off x="3347864" y="269871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읽기</a:t>
            </a: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33478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읽기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BEB5E2F1-A001-4C29-9ED4-6485ED33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챕터시작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}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훈민정음의 페이지가 펼쳐지면 뒤로 넘어가고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페이지가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펼쳐지다가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중간 쯤에서 글자들이 위로 둥둥 떠오르고 아래 위로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흐려지면서 화면 중앙에 챕터 제목 텍스트 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B5B746-79C9-4B30-B204-B1035A805610}"/>
              </a:ext>
            </a:extLst>
          </p:cNvPr>
          <p:cNvSpPr/>
          <p:nvPr/>
        </p:nvSpPr>
        <p:spPr>
          <a:xfrm>
            <a:off x="7884368" y="815975"/>
            <a:ext cx="1172319" cy="196495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130476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_x251401720">
            <a:extLst>
              <a:ext uri="{FF2B5EF4-FFF2-40B4-BE49-F238E27FC236}">
                <a16:creationId xmlns:a16="http://schemas.microsoft.com/office/drawing/2014/main" id="{ED6C0AAE-419D-4884-8A11-3851D28ED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44056" b="1219"/>
          <a:stretch/>
        </p:blipFill>
        <p:spPr bwMode="auto">
          <a:xfrm>
            <a:off x="738533" y="2314380"/>
            <a:ext cx="2587280" cy="1845638"/>
          </a:xfrm>
          <a:prstGeom prst="rect">
            <a:avLst/>
          </a:prstGeom>
          <a:noFill/>
          <a:effectLst>
            <a:softEdge rad="63500"/>
          </a:effectLst>
        </p:spPr>
      </p:pic>
      <p:sp>
        <p:nvSpPr>
          <p:cNvPr id="64518" name="Rectangle 28">
            <a:extLst>
              <a:ext uri="{FF2B5EF4-FFF2-40B4-BE49-F238E27FC236}">
                <a16:creationId xmlns:a16="http://schemas.microsoft.com/office/drawing/2014/main" id="{4404C30E-452E-4585-B62C-BAF3CF0A3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48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33478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읽기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64520" name="TextBox 10">
            <a:extLst>
              <a:ext uri="{FF2B5EF4-FFF2-40B4-BE49-F238E27FC236}">
                <a16:creationId xmlns:a16="http://schemas.microsoft.com/office/drawing/2014/main" id="{10D576A3-6276-463C-BEEA-15C34344F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51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왼쪽에는 교실 칠판을 배경으로 하고 있는 제임스가 보인다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칠판 왼쪽에는 그림이 걸려 있고 오른쪽에는 달력이 걸려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칠판 위에는 시계가 걸려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읽기 지문은 화면 오른쪽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또는 아래쪽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 쓰여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 버튼을 누르면 한글로 지문을 읽어 준다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 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팝업창이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열리며 지문이 선택한 자국어로 변환된 내용이 텍스트 창에 표시된다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64521" name="TextBox 10">
            <a:extLst>
              <a:ext uri="{FF2B5EF4-FFF2-40B4-BE49-F238E27FC236}">
                <a16:creationId xmlns:a16="http://schemas.microsoft.com/office/drawing/2014/main" id="{EDCAB21C-E79B-42EA-89C3-1DB9F31AB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읽기 연습입니다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제임스 씨  글을 읽어 봅시다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64523" name="그림 16">
            <a:extLst>
              <a:ext uri="{FF2B5EF4-FFF2-40B4-BE49-F238E27FC236}">
                <a16:creationId xmlns:a16="http://schemas.microsoft.com/office/drawing/2014/main" id="{612C6C83-DD06-4802-90D3-349E3D8F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2835889"/>
            <a:ext cx="403225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TextBox 11">
            <a:extLst>
              <a:ext uri="{FF2B5EF4-FFF2-40B4-BE49-F238E27FC236}">
                <a16:creationId xmlns:a16="http://schemas.microsoft.com/office/drawing/2014/main" id="{350886EB-14FC-446D-8B70-9F71FABA6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463" y="2791866"/>
            <a:ext cx="3960812" cy="99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저는 제임스입니다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영국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64525" name="TextBox 3">
            <a:extLst>
              <a:ext uri="{FF2B5EF4-FFF2-40B4-BE49-F238E27FC236}">
                <a16:creationId xmlns:a16="http://schemas.microsoft.com/office/drawing/2014/main" id="{12B1F7B7-FD4A-4500-8480-C3786C775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06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81530" y="3439938"/>
            <a:ext cx="1293200" cy="456460"/>
            <a:chOff x="4781530" y="3933056"/>
            <a:chExt cx="1293200" cy="456460"/>
          </a:xfrm>
        </p:grpSpPr>
        <p:grpSp>
          <p:nvGrpSpPr>
            <p:cNvPr id="19" name="그룹 54">
              <a:extLst>
                <a:ext uri="{FF2B5EF4-FFF2-40B4-BE49-F238E27FC236}">
                  <a16:creationId xmlns:a16="http://schemas.microsoft.com/office/drawing/2014/main" id="{5ED86BB8-886A-45E1-866D-71A0746BBA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9180" y="3933056"/>
              <a:ext cx="399215" cy="368300"/>
              <a:chOff x="4139012" y="2192976"/>
              <a:chExt cx="415498" cy="369332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F533F5D-BEB5-404F-BF41-891711FB92CC}"/>
                  </a:ext>
                </a:extLst>
              </p:cNvPr>
              <p:cNvSpPr/>
              <p:nvPr/>
            </p:nvSpPr>
            <p:spPr>
              <a:xfrm>
                <a:off x="4167558" y="2245511"/>
                <a:ext cx="307659" cy="307246"/>
              </a:xfrm>
              <a:prstGeom prst="ellipse">
                <a:avLst/>
              </a:prstGeom>
              <a:solidFill>
                <a:srgbClr val="0B7F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/>
              </a:p>
            </p:txBody>
          </p:sp>
          <p:sp>
            <p:nvSpPr>
              <p:cNvPr id="21" name="직사각형 56">
                <a:extLst>
                  <a:ext uri="{FF2B5EF4-FFF2-40B4-BE49-F238E27FC236}">
                    <a16:creationId xmlns:a16="http://schemas.microsoft.com/office/drawing/2014/main" id="{30029D6B-570E-4BED-A0BD-D1C94344D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9012" y="2192976"/>
                <a:ext cx="4154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▶</a:t>
                </a:r>
              </a:p>
            </p:txBody>
          </p:sp>
        </p:grpSp>
        <p:sp>
          <p:nvSpPr>
            <p:cNvPr id="22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30" y="4143295"/>
              <a:ext cx="3385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#3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3566" y="4142977"/>
              <a:ext cx="3385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#4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1132" y="3985486"/>
              <a:ext cx="333598" cy="315870"/>
            </a:xfrm>
            <a:prstGeom prst="rect">
              <a:avLst/>
            </a:prstGeom>
          </p:spPr>
        </p:pic>
      </p:grpSp>
      <p:sp>
        <p:nvSpPr>
          <p:cNvPr id="1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7F4323-7A2A-408A-BBCA-2C0EF72E8E25}"/>
              </a:ext>
            </a:extLst>
          </p:cNvPr>
          <p:cNvGrpSpPr/>
          <p:nvPr/>
        </p:nvGrpSpPr>
        <p:grpSpPr>
          <a:xfrm>
            <a:off x="271463" y="1460857"/>
            <a:ext cx="905233" cy="261256"/>
            <a:chOff x="6659065" y="2435613"/>
            <a:chExt cx="905233" cy="26125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59CC398-DB40-4F05-ABBD-F88F2679B192}"/>
                </a:ext>
              </a:extLst>
            </p:cNvPr>
            <p:cNvSpPr/>
            <p:nvPr/>
          </p:nvSpPr>
          <p:spPr>
            <a:xfrm>
              <a:off x="6659065" y="2435613"/>
              <a:ext cx="905233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82822A9-5579-46C9-BAA8-CD9B0D8C4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86577" y="2484188"/>
              <a:ext cx="204907" cy="18503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05D6487-1686-4408-8B23-9D99DAB1664D}"/>
              </a:ext>
            </a:extLst>
          </p:cNvPr>
          <p:cNvGrpSpPr/>
          <p:nvPr/>
        </p:nvGrpSpPr>
        <p:grpSpPr>
          <a:xfrm>
            <a:off x="269994" y="1010691"/>
            <a:ext cx="916137" cy="261256"/>
            <a:chOff x="6657596" y="1985447"/>
            <a:chExt cx="916137" cy="26125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6941FA6-A230-4501-AD24-C55DF9866C6C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E519917-A519-4C8E-B2D5-BF7EC1FFB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1" name="Rectangle 28">
            <a:extLst>
              <a:ext uri="{FF2B5EF4-FFF2-40B4-BE49-F238E27FC236}">
                <a16:creationId xmlns:a16="http://schemas.microsoft.com/office/drawing/2014/main" id="{7C0DBC48-F33B-4D12-9BAA-84F0FF855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65543" name="TextBox 10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24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다음과 같은 화면 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첫번째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제임스입니다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반짝이면 왼쪽 그림을 터치할 수 있게 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 답이 맞으면 “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샤라락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효과음과 함께 문장과 그림이 이어지고 틀리면 “삐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~”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경고음이 나오고 문장과 그림은 이어지지 않는다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(#6~#7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세번째 그림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두번째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반짝이면 왼쪽 그림을 터치할 수 있게 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가운데 그림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세번째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반짝이면 왼쪽 그림을 터치할 수 있게 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첫번째 그림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지문 버튼을 클릭하면 텍스트 창이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 버튼을 누르면 지문이 선택한 자국어로 변환된다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 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4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문장을 읽고 관계가 있는 것과 연결하십시오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65545" name="_x251402760">
            <a:extLst>
              <a:ext uri="{FF2B5EF4-FFF2-40B4-BE49-F238E27FC236}">
                <a16:creationId xmlns:a16="http://schemas.microsoft.com/office/drawing/2014/main" id="{00908649-4122-48EB-8F7A-4CAA4F7C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1" t="12308" b="54446"/>
          <a:stretch>
            <a:fillRect/>
          </a:stretch>
        </p:blipFill>
        <p:spPr bwMode="auto">
          <a:xfrm>
            <a:off x="5588412" y="2013990"/>
            <a:ext cx="909637" cy="949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6" name="_x251402760">
            <a:extLst>
              <a:ext uri="{FF2B5EF4-FFF2-40B4-BE49-F238E27FC236}">
                <a16:creationId xmlns:a16="http://schemas.microsoft.com/office/drawing/2014/main" id="{4A3BAF8E-F62F-4870-A818-CB5FD78D2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5" t="43204" r="713" b="26526"/>
          <a:stretch>
            <a:fillRect/>
          </a:stretch>
        </p:blipFill>
        <p:spPr bwMode="auto">
          <a:xfrm>
            <a:off x="5507934" y="2771908"/>
            <a:ext cx="1062123" cy="96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7" name="_x251402760">
            <a:extLst>
              <a:ext uri="{FF2B5EF4-FFF2-40B4-BE49-F238E27FC236}">
                <a16:creationId xmlns:a16="http://schemas.microsoft.com/office/drawing/2014/main" id="{5CE487BB-330E-40A5-B211-86852D00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5" t="71458" r="2005" b="1312"/>
          <a:stretch>
            <a:fillRect/>
          </a:stretch>
        </p:blipFill>
        <p:spPr bwMode="auto">
          <a:xfrm>
            <a:off x="5599301" y="3589223"/>
            <a:ext cx="970756" cy="85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D0AD77D-4C6A-4CA5-BA39-87F502BB73E5}"/>
              </a:ext>
            </a:extLst>
          </p:cNvPr>
          <p:cNvSpPr/>
          <p:nvPr/>
        </p:nvSpPr>
        <p:spPr>
          <a:xfrm>
            <a:off x="3679662" y="2398170"/>
            <a:ext cx="92075" cy="904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B4D726A-E7A6-4E7C-827E-7BF423511F3F}"/>
              </a:ext>
            </a:extLst>
          </p:cNvPr>
          <p:cNvSpPr/>
          <p:nvPr/>
        </p:nvSpPr>
        <p:spPr>
          <a:xfrm>
            <a:off x="3698712" y="3327682"/>
            <a:ext cx="90487" cy="920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792EE0-4849-4AC8-BA78-75E776F4079C}"/>
              </a:ext>
            </a:extLst>
          </p:cNvPr>
          <p:cNvSpPr/>
          <p:nvPr/>
        </p:nvSpPr>
        <p:spPr>
          <a:xfrm>
            <a:off x="3698712" y="4138646"/>
            <a:ext cx="90487" cy="920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551" name="모서리가 둥근 직사각형 3">
            <a:extLst>
              <a:ext uri="{FF2B5EF4-FFF2-40B4-BE49-F238E27FC236}">
                <a16:creationId xmlns:a16="http://schemas.microsoft.com/office/drawing/2014/main" id="{20E9DCD5-C5ED-4606-BC18-0573C5213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393" y="2209258"/>
            <a:ext cx="2246312" cy="609302"/>
          </a:xfrm>
          <a:prstGeom prst="roundRect">
            <a:avLst>
              <a:gd name="adj" fmla="val 16667"/>
            </a:avLst>
          </a:prstGeom>
          <a:solidFill>
            <a:srgbClr val="C1DE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4000" rIns="540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저는 제임스입니다</a:t>
            </a:r>
            <a:r>
              <a:rPr lang="en-US" altLang="ko-KR" sz="9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65552" name="모서리가 둥근 직사각형 3">
            <a:extLst>
              <a:ext uri="{FF2B5EF4-FFF2-40B4-BE49-F238E27FC236}">
                <a16:creationId xmlns:a16="http://schemas.microsoft.com/office/drawing/2014/main" id="{E40A1E71-5741-4D9D-AC27-B3E4B27A1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393" y="3007961"/>
            <a:ext cx="2246312" cy="627697"/>
          </a:xfrm>
          <a:prstGeom prst="roundRect">
            <a:avLst>
              <a:gd name="adj" fmla="val 16667"/>
            </a:avLst>
          </a:prstGeom>
          <a:solidFill>
            <a:srgbClr val="C1DE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4000" rIns="540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65553" name="모서리가 둥근 직사각형 3">
            <a:extLst>
              <a:ext uri="{FF2B5EF4-FFF2-40B4-BE49-F238E27FC236}">
                <a16:creationId xmlns:a16="http://schemas.microsoft.com/office/drawing/2014/main" id="{95A5EB77-0A99-4CF1-B20D-2805754B9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393" y="3756357"/>
            <a:ext cx="2246312" cy="580727"/>
          </a:xfrm>
          <a:prstGeom prst="roundRect">
            <a:avLst>
              <a:gd name="adj" fmla="val 16667"/>
            </a:avLst>
          </a:prstGeom>
          <a:solidFill>
            <a:srgbClr val="C1DE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4000" rIns="540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영국 사람입니다</a:t>
            </a:r>
            <a:r>
              <a:rPr lang="en-US" altLang="ko-KR" sz="90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2E443D2-6337-4C0A-9439-972123D4DC6D}"/>
              </a:ext>
            </a:extLst>
          </p:cNvPr>
          <p:cNvSpPr/>
          <p:nvPr/>
        </p:nvSpPr>
        <p:spPr>
          <a:xfrm>
            <a:off x="5173499" y="2417220"/>
            <a:ext cx="90488" cy="904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12B35F5-703E-4675-BE01-00FA00AA5D8B}"/>
              </a:ext>
            </a:extLst>
          </p:cNvPr>
          <p:cNvSpPr/>
          <p:nvPr/>
        </p:nvSpPr>
        <p:spPr>
          <a:xfrm>
            <a:off x="5192549" y="3346732"/>
            <a:ext cx="90488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D75CE65-0D74-49A2-9E1F-409F00C4705C}"/>
              </a:ext>
            </a:extLst>
          </p:cNvPr>
          <p:cNvSpPr/>
          <p:nvPr/>
        </p:nvSpPr>
        <p:spPr>
          <a:xfrm>
            <a:off x="5192549" y="4157696"/>
            <a:ext cx="90488" cy="904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557" name="TextBox 290">
            <a:extLst>
              <a:ext uri="{FF2B5EF4-FFF2-40B4-BE49-F238E27FC236}">
                <a16:creationId xmlns:a16="http://schemas.microsoft.com/office/drawing/2014/main" id="{88660314-5E29-453C-8FA1-67268C6BB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7" y="202663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58" name="TextBox 290">
            <a:extLst>
              <a:ext uri="{FF2B5EF4-FFF2-40B4-BE49-F238E27FC236}">
                <a16:creationId xmlns:a16="http://schemas.microsoft.com/office/drawing/2014/main" id="{28ACAAC2-3AA0-4301-9E0C-FF326C99F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97" y="284572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59" name="TextBox 3">
            <a:extLst>
              <a:ext uri="{FF2B5EF4-FFF2-40B4-BE49-F238E27FC236}">
                <a16:creationId xmlns:a16="http://schemas.microsoft.com/office/drawing/2014/main" id="{55F850FB-AA03-4D04-9E5F-007AFFC5C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06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33478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읽기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41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5690" y="4797733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290">
            <a:extLst>
              <a:ext uri="{FF2B5EF4-FFF2-40B4-BE49-F238E27FC236}">
                <a16:creationId xmlns:a16="http://schemas.microsoft.com/office/drawing/2014/main" id="{28ACAAC2-3AA0-4301-9E0C-FF326C99F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425" y="360358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9797" y="1295172"/>
            <a:ext cx="508825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문장을 읽고 관계가 있는 것과 연결하십시오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761" y="4722406"/>
            <a:ext cx="514350" cy="361950"/>
          </a:xfrm>
          <a:prstGeom prst="rect">
            <a:avLst/>
          </a:prstGeom>
        </p:spPr>
      </p:pic>
      <p:pic>
        <p:nvPicPr>
          <p:cNvPr id="46" name="그림 16">
            <a:extLst>
              <a:ext uri="{FF2B5EF4-FFF2-40B4-BE49-F238E27FC236}">
                <a16:creationId xmlns:a16="http://schemas.microsoft.com/office/drawing/2014/main" id="{612C6C83-DD06-4802-90D3-349E3D8F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255" y="2852936"/>
            <a:ext cx="2283793" cy="105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1">
            <a:extLst>
              <a:ext uri="{FF2B5EF4-FFF2-40B4-BE49-F238E27FC236}">
                <a16:creationId xmlns:a16="http://schemas.microsoft.com/office/drawing/2014/main" id="{350886EB-14FC-446D-8B70-9F71FABA6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382" y="2887894"/>
            <a:ext cx="2070600" cy="99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저는 제임스입니다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영국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21" y="3572440"/>
            <a:ext cx="272546" cy="272439"/>
          </a:xfrm>
          <a:prstGeom prst="rect">
            <a:avLst/>
          </a:prstGeom>
        </p:spPr>
      </p:pic>
      <p:sp>
        <p:nvSpPr>
          <p:cNvPr id="42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9696" y="3368733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852936"/>
            <a:ext cx="314325" cy="247650"/>
          </a:xfrm>
          <a:prstGeom prst="rect">
            <a:avLst/>
          </a:prstGeom>
        </p:spPr>
      </p:pic>
      <p:sp>
        <p:nvSpPr>
          <p:cNvPr id="49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096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3B8B74F-A0C5-4152-A964-A3A04C519A0C}"/>
              </a:ext>
            </a:extLst>
          </p:cNvPr>
          <p:cNvGrpSpPr/>
          <p:nvPr/>
        </p:nvGrpSpPr>
        <p:grpSpPr>
          <a:xfrm>
            <a:off x="6700714" y="6345449"/>
            <a:ext cx="905233" cy="261256"/>
            <a:chOff x="6659065" y="2435613"/>
            <a:chExt cx="905233" cy="26125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7AF2B7E-6DB4-44BC-96D3-D3F832AEB868}"/>
                </a:ext>
              </a:extLst>
            </p:cNvPr>
            <p:cNvSpPr/>
            <p:nvPr/>
          </p:nvSpPr>
          <p:spPr>
            <a:xfrm>
              <a:off x="6659065" y="2435613"/>
              <a:ext cx="905233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8D51706-CE92-4D3E-BC66-9A8098A83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86577" y="2484188"/>
              <a:ext cx="204907" cy="185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9FF4DA4-7FF3-40E2-B1A7-1C023910B3E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Rectangle 28">
            <a:extLst>
              <a:ext uri="{FF2B5EF4-FFF2-40B4-BE49-F238E27FC236}">
                <a16:creationId xmlns:a16="http://schemas.microsoft.com/office/drawing/2014/main" id="{332E99C3-6E33-4047-BEC7-37ACF2AFD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5608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화면 왼쪽이미지가 화면 중앙으로 커져서 나오면 애니메이션 시작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유키를 보고 고개를 숙이며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에릭을 보며 고개를 숙여 인사하며 동시에 유키의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애니메이션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종료후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창이 작아지면 원래 왼쪽 위치로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609" name="_x227696392" descr="EMB00002710bde9">
            <a:extLst>
              <a:ext uri="{FF2B5EF4-FFF2-40B4-BE49-F238E27FC236}">
                <a16:creationId xmlns:a16="http://schemas.microsoft.com/office/drawing/2014/main" id="{8EB1EB97-3ACC-4B6D-88D1-D8E0209F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4" y="2079627"/>
            <a:ext cx="3221038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TextBox 3">
            <a:extLst>
              <a:ext uri="{FF2B5EF4-FFF2-40B4-BE49-F238E27FC236}">
                <a16:creationId xmlns:a16="http://schemas.microsoft.com/office/drawing/2014/main" id="{617A0379-2AAE-49E4-95F2-7FDF6152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2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D240D66-02A2-4F83-8FA9-A34AC816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189" y="2927879"/>
            <a:ext cx="2309540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b="1" dirty="0">
                <a:latin typeface="나눔바른펜" pitchFamily="50" charset="-127"/>
                <a:ea typeface="나눔바른펜" pitchFamily="50" charset="-127"/>
              </a:rPr>
              <a:t>?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5646440"/>
            <a:ext cx="71287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#2.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안녕하십니까</a:t>
            </a:r>
            <a:r>
              <a:rPr lang="en-US" altLang="ko-KR" sz="900" dirty="0"/>
              <a:t>?</a:t>
            </a:r>
          </a:p>
          <a:p>
            <a:r>
              <a:rPr lang="en-US" altLang="ko-KR" sz="900" dirty="0"/>
              <a:t>#5. </a:t>
            </a:r>
            <a:r>
              <a:rPr lang="ko-KR" altLang="en-US" sz="900" dirty="0"/>
              <a:t>에릭 </a:t>
            </a:r>
            <a:r>
              <a:rPr lang="en-US" altLang="ko-KR" sz="900" dirty="0"/>
              <a:t>: </a:t>
            </a:r>
            <a:r>
              <a:rPr lang="ko-KR" altLang="en-US" sz="900" dirty="0"/>
              <a:t>안녕하십니까</a:t>
            </a:r>
            <a:r>
              <a:rPr lang="en-US" altLang="ko-KR" sz="900" dirty="0"/>
              <a:t>?</a:t>
            </a:r>
          </a:p>
          <a:p>
            <a:r>
              <a:rPr lang="en-US" altLang="ko-KR" sz="900" dirty="0"/>
              <a:t>#6. </a:t>
            </a:r>
            <a:r>
              <a:rPr lang="ko-KR" altLang="en-US" sz="900" dirty="0"/>
              <a:t>유키 </a:t>
            </a:r>
            <a:r>
              <a:rPr lang="en-US" altLang="ko-KR" sz="900" dirty="0"/>
              <a:t>: </a:t>
            </a:r>
            <a:r>
              <a:rPr lang="ko-KR" altLang="en-US" sz="900" dirty="0"/>
              <a:t>안녕하십니까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2015716" y="2803258"/>
            <a:ext cx="3528392" cy="211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_x227696392" descr="EMB00002710bde9">
            <a:extLst>
              <a:ext uri="{FF2B5EF4-FFF2-40B4-BE49-F238E27FC236}">
                <a16:creationId xmlns:a16="http://schemas.microsoft.com/office/drawing/2014/main" id="{8EB1EB97-3ACC-4B6D-88D1-D8E0209F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97" y="2898165"/>
            <a:ext cx="3221038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11" name="TextBox 290">
            <a:extLst>
              <a:ext uri="{FF2B5EF4-FFF2-40B4-BE49-F238E27FC236}">
                <a16:creationId xmlns:a16="http://schemas.microsoft.com/office/drawing/2014/main" id="{D6884000-6864-4306-8579-C970A8AB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831" y="310074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5A24EE-71DC-440A-B87B-0004B287E7D6}"/>
              </a:ext>
            </a:extLst>
          </p:cNvPr>
          <p:cNvGrpSpPr/>
          <p:nvPr/>
        </p:nvGrpSpPr>
        <p:grpSpPr>
          <a:xfrm>
            <a:off x="2042476" y="2826019"/>
            <a:ext cx="905233" cy="261256"/>
            <a:chOff x="6659067" y="3729841"/>
            <a:chExt cx="905233" cy="26125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6A4D76A-D60E-4A92-91AB-37BFF90A953C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F14959-BE68-428C-ADE7-258E9CE7E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E6E9019-7D5B-4C6C-9B86-218E570156F5}"/>
              </a:ext>
            </a:extLst>
          </p:cNvPr>
          <p:cNvSpPr txBox="1"/>
          <p:nvPr/>
        </p:nvSpPr>
        <p:spPr>
          <a:xfrm>
            <a:off x="7756022" y="4016851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955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2"/>
          <a:stretch/>
        </p:blipFill>
        <p:spPr bwMode="auto">
          <a:xfrm>
            <a:off x="1259632" y="1916832"/>
            <a:ext cx="5688632" cy="255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33478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읽기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68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내레이션과 함께 화면 상단의 텍스트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0, X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표가 활성화되고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 답이 맞으면 “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샤라락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효과음과 함께 문장과 그림이 흐려짐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누르면 “삐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~”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경고음이 나옴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:0)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버튼이 화면 오른쪽에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팝업되고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읽기 지문 내용 중 정답 부분만 파란색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나머지 문장은 회색으로 표시됨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 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지문 버튼을 클릭하면 읽기 지문 내용이 텍스트 창이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 버튼을 누르면 지문이 선택한 자국어로 변환된다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문장을 읽고 맞으면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0,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틀리면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클릭하세요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620" y="248606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9570" y="191683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678" y="260917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09797" y="1295172"/>
            <a:ext cx="5288627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문장을 읽고 맞으면 </a:t>
            </a:r>
            <a:r>
              <a:rPr lang="en-US" altLang="ko-KR" dirty="0"/>
              <a:t>0, </a:t>
            </a:r>
            <a:r>
              <a:rPr lang="ko-KR" altLang="en-US" dirty="0"/>
              <a:t>틀리면 </a:t>
            </a:r>
            <a:r>
              <a:rPr lang="en-US" altLang="ko-KR" dirty="0"/>
              <a:t>X</a:t>
            </a:r>
            <a:r>
              <a:rPr lang="ko-KR" altLang="en-US" dirty="0"/>
              <a:t>를 고르십시오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36" y="2609178"/>
            <a:ext cx="212576" cy="294030"/>
          </a:xfrm>
          <a:prstGeom prst="rect">
            <a:avLst/>
          </a:prstGeom>
        </p:spPr>
      </p:pic>
      <p:pic>
        <p:nvPicPr>
          <p:cNvPr id="34" name="그림 16">
            <a:extLst>
              <a:ext uri="{FF2B5EF4-FFF2-40B4-BE49-F238E27FC236}">
                <a16:creationId xmlns:a16="http://schemas.microsoft.com/office/drawing/2014/main" id="{612C6C83-DD06-4802-90D3-349E3D8F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44824"/>
            <a:ext cx="2283793" cy="105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350886EB-14FC-446D-8B70-9F71FABA6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943" y="1879782"/>
            <a:ext cx="2070600" cy="99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b="1" dirty="0">
                <a:solidFill>
                  <a:schemeClr val="tx2">
                    <a:lumMod val="7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저는 제임스입니다</a:t>
            </a:r>
            <a:r>
              <a:rPr kumimoji="0" lang="en-US" altLang="ko-KR" sz="1300" b="1" dirty="0">
                <a:solidFill>
                  <a:schemeClr val="tx2">
                    <a:lumMod val="75000"/>
                  </a:schemeClr>
                </a:solidFill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영국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569" y="1844824"/>
            <a:ext cx="314325" cy="247650"/>
          </a:xfrm>
          <a:prstGeom prst="rect">
            <a:avLst/>
          </a:prstGeom>
        </p:spPr>
      </p:pic>
      <p:sp>
        <p:nvSpPr>
          <p:cNvPr id="39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657" y="16288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761" y="4723234"/>
            <a:ext cx="514350" cy="3619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915816" y="3384676"/>
            <a:ext cx="2283793" cy="1268460"/>
            <a:chOff x="3838837" y="1628800"/>
            <a:chExt cx="2283793" cy="1268460"/>
          </a:xfrm>
        </p:grpSpPr>
        <p:pic>
          <p:nvPicPr>
            <p:cNvPr id="51" name="그림 16">
              <a:extLst>
                <a:ext uri="{FF2B5EF4-FFF2-40B4-BE49-F238E27FC236}">
                  <a16:creationId xmlns:a16="http://schemas.microsoft.com/office/drawing/2014/main" id="{612C6C83-DD06-4802-90D3-349E3D8FC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837" y="1844824"/>
              <a:ext cx="2283793" cy="1052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350886EB-14FC-446D-8B70-9F71FABA6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964" y="1879782"/>
              <a:ext cx="2070600" cy="992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안녕하십니까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?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저는 제임스입니다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 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영국 사람입니다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</a:t>
              </a: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5503" y="2564328"/>
              <a:ext cx="272546" cy="272439"/>
            </a:xfrm>
            <a:prstGeom prst="rect">
              <a:avLst/>
            </a:prstGeom>
          </p:spPr>
        </p:pic>
        <p:sp>
          <p:nvSpPr>
            <p:cNvPr id="54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8278" y="2360621"/>
              <a:ext cx="4154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#11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2590" y="1844824"/>
              <a:ext cx="314325" cy="247650"/>
            </a:xfrm>
            <a:prstGeom prst="rect">
              <a:avLst/>
            </a:prstGeom>
          </p:spPr>
        </p:pic>
        <p:sp>
          <p:nvSpPr>
            <p:cNvPr id="56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678" y="1628800"/>
              <a:ext cx="3385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#9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177281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469494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736" y="2550901"/>
            <a:ext cx="272546" cy="27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02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2"/>
          <a:stretch/>
        </p:blipFill>
        <p:spPr bwMode="auto">
          <a:xfrm>
            <a:off x="1259632" y="1916832"/>
            <a:ext cx="5688632" cy="255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33478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읽기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44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0, X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표가 활성화되고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 답이 맞으면 “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샤라락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효과음과 함께 문장과 그림이 흐려짐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누르면 “삐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~”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경고음이 나옴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:0)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버튼이 화면 오른쪽에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팝업되고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읽기 지문 내용 중 정답 부분만 파란색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나머지 문장은 회색으로 표시됨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 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지문 버튼을 클릭하면 읽기 지문 내용이 텍스트 창이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 버튼을 누르면 지문이 선택한 자국어로 변환된다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709" y="317315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09797" y="1295172"/>
            <a:ext cx="5288627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문장을 읽고 맞으면 </a:t>
            </a:r>
            <a:r>
              <a:rPr lang="en-US" altLang="ko-KR" dirty="0"/>
              <a:t>0, </a:t>
            </a:r>
            <a:r>
              <a:rPr lang="ko-KR" altLang="en-US" dirty="0"/>
              <a:t>틀리면 </a:t>
            </a:r>
            <a:r>
              <a:rPr lang="en-US" altLang="ko-KR" dirty="0"/>
              <a:t>X</a:t>
            </a:r>
            <a:r>
              <a:rPr lang="ko-KR" altLang="en-US" dirty="0"/>
              <a:t>를 고르십시오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855050"/>
            <a:ext cx="212576" cy="294030"/>
          </a:xfrm>
          <a:prstGeom prst="rect">
            <a:avLst/>
          </a:prstGeom>
        </p:spPr>
      </p:pic>
      <p:sp>
        <p:nvSpPr>
          <p:cNvPr id="33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264" y="3902859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830725" y="3672708"/>
            <a:ext cx="2317339" cy="1268460"/>
            <a:chOff x="3838837" y="1628800"/>
            <a:chExt cx="2317339" cy="1268460"/>
          </a:xfrm>
        </p:grpSpPr>
        <p:pic>
          <p:nvPicPr>
            <p:cNvPr id="34" name="그림 16">
              <a:extLst>
                <a:ext uri="{FF2B5EF4-FFF2-40B4-BE49-F238E27FC236}">
                  <a16:creationId xmlns:a16="http://schemas.microsoft.com/office/drawing/2014/main" id="{612C6C83-DD06-4802-90D3-349E3D8FC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837" y="1844824"/>
              <a:ext cx="2283793" cy="1052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350886EB-14FC-446D-8B70-9F71FABA6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964" y="1879782"/>
              <a:ext cx="2070600" cy="992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안녕하십니까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?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저는 제임스입니다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 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영국 사람입니다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5503" y="2564328"/>
              <a:ext cx="272546" cy="272439"/>
            </a:xfrm>
            <a:prstGeom prst="rect">
              <a:avLst/>
            </a:prstGeom>
          </p:spPr>
        </p:pic>
        <p:sp>
          <p:nvSpPr>
            <p:cNvPr id="37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8278" y="2360621"/>
              <a:ext cx="3385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#9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590" y="1844824"/>
              <a:ext cx="314325" cy="247650"/>
            </a:xfrm>
            <a:prstGeom prst="rect">
              <a:avLst/>
            </a:prstGeom>
          </p:spPr>
        </p:pic>
        <p:sp>
          <p:nvSpPr>
            <p:cNvPr id="39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678" y="1628800"/>
              <a:ext cx="4154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#17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977025" y="1586939"/>
            <a:ext cx="2317339" cy="1268460"/>
            <a:chOff x="3838837" y="1628800"/>
            <a:chExt cx="2317339" cy="1268460"/>
          </a:xfrm>
        </p:grpSpPr>
        <p:pic>
          <p:nvPicPr>
            <p:cNvPr id="41" name="그림 16">
              <a:extLst>
                <a:ext uri="{FF2B5EF4-FFF2-40B4-BE49-F238E27FC236}">
                  <a16:creationId xmlns:a16="http://schemas.microsoft.com/office/drawing/2014/main" id="{612C6C83-DD06-4802-90D3-349E3D8FC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837" y="1844824"/>
              <a:ext cx="2283793" cy="1052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350886EB-14FC-446D-8B70-9F71FABA6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964" y="1879782"/>
              <a:ext cx="2070600" cy="992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안녕하십니까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?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저는 제임스입니다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 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b="1" dirty="0">
                  <a:solidFill>
                    <a:schemeClr val="tx2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영국 사람입니다</a:t>
              </a:r>
              <a:r>
                <a:rPr kumimoji="0" lang="en-US" altLang="ko-KR" sz="1300" b="1" dirty="0">
                  <a:solidFill>
                    <a:schemeClr val="tx2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.</a:t>
              </a: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590" y="1844824"/>
              <a:ext cx="314325" cy="247650"/>
            </a:xfrm>
            <a:prstGeom prst="rect">
              <a:avLst/>
            </a:prstGeom>
          </p:spPr>
        </p:pic>
        <p:sp>
          <p:nvSpPr>
            <p:cNvPr id="46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678" y="1628800"/>
              <a:ext cx="4154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#17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461" y="4672016"/>
            <a:ext cx="514350" cy="361950"/>
          </a:xfrm>
          <a:prstGeom prst="rect">
            <a:avLst/>
          </a:prstGeom>
        </p:spPr>
      </p:pic>
      <p:sp>
        <p:nvSpPr>
          <p:cNvPr id="4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2" y="465313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530" y="2530568"/>
            <a:ext cx="272546" cy="27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400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33478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읽기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알맞은 단어를 고르십시오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61703"/>
            <a:ext cx="39624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578" y="233941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190" y="375948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12" y="3422343"/>
            <a:ext cx="212576" cy="294030"/>
          </a:xfrm>
          <a:prstGeom prst="rect">
            <a:avLst/>
          </a:prstGeom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552" y="347015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830725" y="3672708"/>
            <a:ext cx="2283793" cy="1268460"/>
            <a:chOff x="3838837" y="1628800"/>
            <a:chExt cx="2283793" cy="1268460"/>
          </a:xfrm>
        </p:grpSpPr>
        <p:pic>
          <p:nvPicPr>
            <p:cNvPr id="33" name="그림 16">
              <a:extLst>
                <a:ext uri="{FF2B5EF4-FFF2-40B4-BE49-F238E27FC236}">
                  <a16:creationId xmlns:a16="http://schemas.microsoft.com/office/drawing/2014/main" id="{612C6C83-DD06-4802-90D3-349E3D8FC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837" y="1844824"/>
              <a:ext cx="2283793" cy="1052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350886EB-14FC-446D-8B70-9F71FABA6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964" y="1879782"/>
              <a:ext cx="2070600" cy="992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안녕하십니까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?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저는 제임스입니다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 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영국 사람입니다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5503" y="2564328"/>
              <a:ext cx="272546" cy="272439"/>
            </a:xfrm>
            <a:prstGeom prst="rect">
              <a:avLst/>
            </a:prstGeom>
          </p:spPr>
        </p:pic>
        <p:sp>
          <p:nvSpPr>
            <p:cNvPr id="36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8278" y="2360621"/>
              <a:ext cx="4154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#11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590" y="1844824"/>
              <a:ext cx="314325" cy="247650"/>
            </a:xfrm>
            <a:prstGeom prst="rect">
              <a:avLst/>
            </a:prstGeom>
          </p:spPr>
        </p:pic>
        <p:sp>
          <p:nvSpPr>
            <p:cNvPr id="38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678" y="1628800"/>
              <a:ext cx="3385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#9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77025" y="1586939"/>
            <a:ext cx="2283793" cy="1268460"/>
            <a:chOff x="3838837" y="1628800"/>
            <a:chExt cx="2283793" cy="1268460"/>
          </a:xfrm>
        </p:grpSpPr>
        <p:pic>
          <p:nvPicPr>
            <p:cNvPr id="40" name="그림 16">
              <a:extLst>
                <a:ext uri="{FF2B5EF4-FFF2-40B4-BE49-F238E27FC236}">
                  <a16:creationId xmlns:a16="http://schemas.microsoft.com/office/drawing/2014/main" id="{612C6C83-DD06-4802-90D3-349E3D8FC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837" y="1844824"/>
              <a:ext cx="2283793" cy="1052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350886EB-14FC-446D-8B70-9F71FABA6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964" y="1879782"/>
              <a:ext cx="2070600" cy="992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안녕하십니까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?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b="1" dirty="0">
                  <a:latin typeface="나눔바른펜" pitchFamily="50" charset="-127"/>
                  <a:ea typeface="나눔바른펜" pitchFamily="50" charset="-127"/>
                </a:rPr>
                <a:t>저는 제임스입니다</a:t>
              </a:r>
              <a:r>
                <a:rPr kumimoji="0" lang="en-US" altLang="ko-KR" sz="1300" b="1" dirty="0">
                  <a:latin typeface="나눔바른펜" pitchFamily="50" charset="-127"/>
                  <a:ea typeface="나눔바른펜" pitchFamily="50" charset="-127"/>
                </a:rPr>
                <a:t>. 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영국 사람입니다</a:t>
              </a:r>
              <a:r>
                <a:rPr kumimoji="0" lang="en-US" altLang="ko-KR" sz="1300" dirty="0">
                  <a:solidFill>
                    <a:schemeClr val="tx2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.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590" y="1844824"/>
              <a:ext cx="314325" cy="247650"/>
            </a:xfrm>
            <a:prstGeom prst="rect">
              <a:avLst/>
            </a:prstGeom>
          </p:spPr>
        </p:pic>
        <p:sp>
          <p:nvSpPr>
            <p:cNvPr id="43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678" y="1628800"/>
              <a:ext cx="3385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#9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461" y="4672016"/>
            <a:ext cx="514350" cy="361950"/>
          </a:xfrm>
          <a:prstGeom prst="rect">
            <a:avLst/>
          </a:prstGeom>
        </p:spPr>
      </p:pic>
      <p:sp>
        <p:nvSpPr>
          <p:cNvPr id="45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2" y="465313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104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내레이션과 함께 화면 상단의 텍스트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 안에 있는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개의 단어 중 정답을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터치하면“딩동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샤라락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효과음과 함께 정답 아이콘이 화면 중앙에 나타났다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누르면 “삐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~”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경고음과 함께 오답 아이콘이 나타났다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:0)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버튼이 화면 오른쪽에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팝업되고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읽기 지문 내용 중 정답 부분만 파란색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나머지 문장은 회색으로 표시됨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 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지문 버튼을 클릭하면 읽기 지문 내용이 텍스트 창이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 버튼을 누르면 지문이 선택한 자국어로 변환된다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97" y="1295172"/>
            <a:ext cx="32415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알맞은 단어를 고르십시오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685" y="2094435"/>
            <a:ext cx="773269" cy="9319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577" y="2946457"/>
            <a:ext cx="668660" cy="804869"/>
          </a:xfrm>
          <a:prstGeom prst="rect">
            <a:avLst/>
          </a:prstGeom>
        </p:spPr>
      </p:pic>
      <p:sp>
        <p:nvSpPr>
          <p:cNvPr id="4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332679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99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519" y="2541430"/>
            <a:ext cx="272546" cy="27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024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33478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읽기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61703"/>
            <a:ext cx="396240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578" y="233941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190" y="375948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12" y="3999066"/>
            <a:ext cx="212576" cy="294030"/>
          </a:xfrm>
          <a:prstGeom prst="rect">
            <a:avLst/>
          </a:prstGeom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552" y="404687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830725" y="3672708"/>
            <a:ext cx="2317339" cy="1268460"/>
            <a:chOff x="3838837" y="1628800"/>
            <a:chExt cx="2317339" cy="1268460"/>
          </a:xfrm>
        </p:grpSpPr>
        <p:pic>
          <p:nvPicPr>
            <p:cNvPr id="33" name="그림 16">
              <a:extLst>
                <a:ext uri="{FF2B5EF4-FFF2-40B4-BE49-F238E27FC236}">
                  <a16:creationId xmlns:a16="http://schemas.microsoft.com/office/drawing/2014/main" id="{612C6C83-DD06-4802-90D3-349E3D8FC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837" y="1844824"/>
              <a:ext cx="2283793" cy="1052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350886EB-14FC-446D-8B70-9F71FABA6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964" y="1879782"/>
              <a:ext cx="2070600" cy="992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안녕하십니까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?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저는 제임스입니다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 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영국 사람입니다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5503" y="2564328"/>
              <a:ext cx="272546" cy="272439"/>
            </a:xfrm>
            <a:prstGeom prst="rect">
              <a:avLst/>
            </a:prstGeom>
          </p:spPr>
        </p:pic>
        <p:sp>
          <p:nvSpPr>
            <p:cNvPr id="36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8278" y="2360621"/>
              <a:ext cx="4154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#18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590" y="1844824"/>
              <a:ext cx="314325" cy="247650"/>
            </a:xfrm>
            <a:prstGeom prst="rect">
              <a:avLst/>
            </a:prstGeom>
          </p:spPr>
        </p:pic>
        <p:sp>
          <p:nvSpPr>
            <p:cNvPr id="38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678" y="1628800"/>
              <a:ext cx="4154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#16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977025" y="1802963"/>
            <a:ext cx="2283793" cy="1052436"/>
            <a:chOff x="3838837" y="1844824"/>
            <a:chExt cx="2283793" cy="1052436"/>
          </a:xfrm>
        </p:grpSpPr>
        <p:pic>
          <p:nvPicPr>
            <p:cNvPr id="40" name="그림 16">
              <a:extLst>
                <a:ext uri="{FF2B5EF4-FFF2-40B4-BE49-F238E27FC236}">
                  <a16:creationId xmlns:a16="http://schemas.microsoft.com/office/drawing/2014/main" id="{612C6C83-DD06-4802-90D3-349E3D8FC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837" y="1844824"/>
              <a:ext cx="2283793" cy="1052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350886EB-14FC-446D-8B70-9F71FABA6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964" y="1879782"/>
              <a:ext cx="2070600" cy="992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안녕하십니까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?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dirty="0">
                  <a:latin typeface="나눔바른펜" pitchFamily="50" charset="-127"/>
                  <a:ea typeface="나눔바른펜" pitchFamily="50" charset="-127"/>
                </a:rPr>
                <a:t>저는 제임스입니다</a:t>
              </a:r>
              <a:r>
                <a:rPr kumimoji="0" lang="en-US" altLang="ko-KR" sz="1300" dirty="0">
                  <a:latin typeface="나눔바른펜" pitchFamily="50" charset="-127"/>
                  <a:ea typeface="나눔바른펜" pitchFamily="50" charset="-127"/>
                </a:rPr>
                <a:t>. </a:t>
              </a: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1300" b="1" dirty="0">
                  <a:solidFill>
                    <a:schemeClr val="tx2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영국 사람입니다</a:t>
              </a:r>
              <a:r>
                <a:rPr kumimoji="0" lang="en-US" altLang="ko-KR" sz="1300" b="1" dirty="0">
                  <a:solidFill>
                    <a:schemeClr val="tx2">
                      <a:lumMod val="75000"/>
                    </a:schemeClr>
                  </a:solidFill>
                  <a:latin typeface="나눔바른펜" pitchFamily="50" charset="-127"/>
                  <a:ea typeface="나눔바른펜" pitchFamily="50" charset="-127"/>
                </a:rPr>
                <a:t>.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590" y="1844824"/>
              <a:ext cx="314325" cy="247650"/>
            </a:xfrm>
            <a:prstGeom prst="rect">
              <a:avLst/>
            </a:prstGeom>
          </p:spPr>
        </p:pic>
        <p:sp>
          <p:nvSpPr>
            <p:cNvPr id="43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8111" y="2385763"/>
              <a:ext cx="4154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#15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461" y="4672016"/>
            <a:ext cx="514350" cy="361950"/>
          </a:xfrm>
          <a:prstGeom prst="rect">
            <a:avLst/>
          </a:prstGeom>
        </p:spPr>
      </p:pic>
      <p:sp>
        <p:nvSpPr>
          <p:cNvPr id="45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2" y="465313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24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 안에 있는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개의 단어 중 정답을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클릭하면“딩동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샤라락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효과음과 함께 정답 아이콘이 화면 중앙에 나타났다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누르면 “삐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~”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경고음과 함께 오답 아이콘이 나타났다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:0)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버튼이 화면 오른쪽에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팝업되고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읽기 지문 내용 중 정답 부분만 파란색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나머지 문장은 회색으로 표시됨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 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지문 버튼을 클릭하면 읽기 지문 내용이 텍스트 창이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 버튼을 누르면 지문이 선택한 자국어로 변환된다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97" y="1295172"/>
            <a:ext cx="32415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알맞은 단어를 고르십시오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685" y="2094435"/>
            <a:ext cx="773269" cy="9319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577" y="2946457"/>
            <a:ext cx="668660" cy="804869"/>
          </a:xfrm>
          <a:prstGeom prst="rect">
            <a:avLst/>
          </a:prstGeom>
        </p:spPr>
      </p:pic>
      <p:sp>
        <p:nvSpPr>
          <p:cNvPr id="4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332679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1700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6">
            <a:extLst>
              <a:ext uri="{FF2B5EF4-FFF2-40B4-BE49-F238E27FC236}">
                <a16:creationId xmlns:a16="http://schemas.microsoft.com/office/drawing/2014/main" id="{6583B2E9-E038-4040-A8F9-D46FE26C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01713"/>
            <a:ext cx="763746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3">
            <a:extLst>
              <a:ext uri="{FF2B5EF4-FFF2-40B4-BE49-F238E27FC236}">
                <a16:creationId xmlns:a16="http://schemas.microsoft.com/office/drawing/2014/main" id="{5D49D1CA-5387-4B9C-894B-C813290CA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6D3E8D-83F9-4E8F-BEF8-F15DE2B53DA5}"/>
              </a:ext>
            </a:extLst>
          </p:cNvPr>
          <p:cNvSpPr/>
          <p:nvPr/>
        </p:nvSpPr>
        <p:spPr>
          <a:xfrm>
            <a:off x="87313" y="1001713"/>
            <a:ext cx="7637462" cy="43910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8CFDA-A05D-4E67-92B7-C8D24DFFCB98}"/>
              </a:ext>
            </a:extLst>
          </p:cNvPr>
          <p:cNvSpPr txBox="1"/>
          <p:nvPr/>
        </p:nvSpPr>
        <p:spPr>
          <a:xfrm>
            <a:off x="3347864" y="269871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듣기</a:t>
            </a: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4206676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듣기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EB5E2F1-A001-4C29-9ED4-6485ED33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{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챕터시작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}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훈민정음의 페이지가 펼쳐지면 뒤로 넘어가고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페이지가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펼쳐지다가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중간 쯤에서 글자들이 위로 둥둥 떠오르고 아래 위로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흐려지면서 화면 중앙에 챕터 제목 텍스트 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2954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4206676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듣기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5423112" descr="EMB0000808831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158" y="2252090"/>
            <a:ext cx="4248472" cy="285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355742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99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웅성거리는 소리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교실 앞에는 칠판이 있고 교실 안에는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9~10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개의 책상과 의자의 원 모양으로 배치되어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반시계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방향으로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순서대로 의자에 앉아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혼자서 책을 보고 있고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같이 얘기를 하고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레오도 같이 대화를 하고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여기는 한국어 교실입니다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학생들이 이야기를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E3DFAA-2E28-42B7-8A1B-DFFD60232F35}"/>
              </a:ext>
            </a:extLst>
          </p:cNvPr>
          <p:cNvGrpSpPr/>
          <p:nvPr/>
        </p:nvGrpSpPr>
        <p:grpSpPr>
          <a:xfrm>
            <a:off x="138375" y="1099074"/>
            <a:ext cx="905233" cy="261256"/>
            <a:chOff x="6659067" y="3729841"/>
            <a:chExt cx="905233" cy="26125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223E5C2-DE42-417E-9D17-09B94D4388EA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5FB812A-ADB8-492D-911A-44F5FDD0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6403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5421432" descr="EMB0000808831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2952328" cy="31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4206676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듣기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38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점점 클로즈업 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마주보며 웃고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책상 위에는 책이 펼쳐져 있고 볼펜도 놓여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책상 위에도 책이 펼쳐져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고개를 까딱인다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고개를 까딱인다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오른손으로 자신을 가리킨다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오른손으로 자신을 가리킨다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두 팔은 내린 상태이다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지문보기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버튼을 누르면 화면 중앙 우측에 텍스트 창이 생성되어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#3~#7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지문이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다시듣기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버튼을 누르면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#3~#7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까지 지문 다시 듣기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 버튼을 누르면 자국어 텍스트로 볼 수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 버튼을 누르면 텍스트 창이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노라 씨와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씨가 이야기를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들으십시오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노르웨이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9230" y="430826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850" y="484067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733" y="4735251"/>
            <a:ext cx="514350" cy="361950"/>
          </a:xfrm>
          <a:prstGeom prst="rect">
            <a:avLst/>
          </a:prstGeom>
        </p:spPr>
      </p:pic>
      <p:pic>
        <p:nvPicPr>
          <p:cNvPr id="22" name="그림 16">
            <a:extLst>
              <a:ext uri="{FF2B5EF4-FFF2-40B4-BE49-F238E27FC236}">
                <a16:creationId xmlns:a16="http://schemas.microsoft.com/office/drawing/2014/main" id="{612C6C83-DD06-4802-90D3-349E3D8F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5"/>
            <a:ext cx="5038558" cy="157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350886EB-14FC-446D-8B70-9F71FABA6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9" y="3247934"/>
            <a:ext cx="459735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노라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리타오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노라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제 이름은 </a:t>
            </a: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노라입니다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리타오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제 이름은 </a:t>
            </a: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리타오입니다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중국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노라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저는 노르웨이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3932480"/>
            <a:ext cx="439053" cy="272439"/>
          </a:xfrm>
          <a:prstGeom prst="rect">
            <a:avLst/>
          </a:prstGeom>
        </p:spPr>
      </p:pic>
      <p:sp>
        <p:nvSpPr>
          <p:cNvPr id="25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3728773"/>
            <a:ext cx="5389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728" y="3212976"/>
            <a:ext cx="490676" cy="247650"/>
          </a:xfrm>
          <a:prstGeom prst="rect">
            <a:avLst/>
          </a:prstGeom>
        </p:spPr>
      </p:pic>
      <p:sp>
        <p:nvSpPr>
          <p:cNvPr id="2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935" y="2996952"/>
            <a:ext cx="584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242" y="3894225"/>
            <a:ext cx="341878" cy="254855"/>
          </a:xfrm>
          <a:prstGeom prst="rect">
            <a:avLst/>
          </a:prstGeom>
        </p:spPr>
      </p:pic>
      <p:sp>
        <p:nvSpPr>
          <p:cNvPr id="2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3717032"/>
            <a:ext cx="5389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2B102FB-F30B-4ED8-8DA7-40439C0BEAE3}"/>
              </a:ext>
            </a:extLst>
          </p:cNvPr>
          <p:cNvGrpSpPr/>
          <p:nvPr/>
        </p:nvGrpSpPr>
        <p:grpSpPr>
          <a:xfrm>
            <a:off x="138375" y="1099074"/>
            <a:ext cx="905233" cy="261256"/>
            <a:chOff x="6659067" y="3729841"/>
            <a:chExt cx="905233" cy="261256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20A834D-9F35-4801-93AF-466B2221D6BF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A700626-32BC-45CD-BD10-AEFEE006A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C49AC64-C956-4D7F-BE7C-3EF3B2E2736B}"/>
              </a:ext>
            </a:extLst>
          </p:cNvPr>
          <p:cNvGrpSpPr/>
          <p:nvPr/>
        </p:nvGrpSpPr>
        <p:grpSpPr>
          <a:xfrm>
            <a:off x="1080383" y="1099074"/>
            <a:ext cx="916137" cy="261256"/>
            <a:chOff x="6657597" y="4147851"/>
            <a:chExt cx="916137" cy="261256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CCCD7FE-EBF5-48A8-B642-C40023192ED8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7CD58C5-9034-4C7E-97B5-0C83F09D7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6578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499992" y="2156580"/>
            <a:ext cx="2520280" cy="15304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7" t="46099"/>
          <a:stretch/>
        </p:blipFill>
        <p:spPr bwMode="auto">
          <a:xfrm>
            <a:off x="4917266" y="2958469"/>
            <a:ext cx="1848303" cy="60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30625176" descr="EMB00008088314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5" r="59798"/>
          <a:stretch/>
        </p:blipFill>
        <p:spPr bwMode="auto">
          <a:xfrm>
            <a:off x="733998" y="1911429"/>
            <a:ext cx="1030697" cy="100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33"/>
          <a:stretch/>
        </p:blipFill>
        <p:spPr bwMode="auto">
          <a:xfrm>
            <a:off x="1724912" y="1844824"/>
            <a:ext cx="2201441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4206676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듣기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38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얼굴이 있고 오른쪽으로 이름과 국적을 쓸 수 있는 표가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보기 안에는 이름과 국적이 쓰여 있는 카드가 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이름과 국적 단어를 표에 맞게 넣으면  “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샤라락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효과음과 함께 단어가 한 번 깜빡이고 틀리면 “삐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~”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경고음이 나오고 제자리로 돌아간다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1)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2)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노르웨이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다시듣기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버튼을 누르면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#3~#7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까지 지문 다시 듣기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지문보기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버튼을 누르면 화면 중앙 우측에 텍스트 창이 생성되어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#3~#7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지문이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 버튼을 누르면 자국어 텍스트로 볼 수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 버튼을 누르면 텍스트 창이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맞는 단어를 골라서 빈칸에 넣으십시오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_x230625176" descr="EMB00008088314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9" t="18925"/>
          <a:stretch/>
        </p:blipFill>
        <p:spPr bwMode="auto">
          <a:xfrm>
            <a:off x="515746" y="3279581"/>
            <a:ext cx="1148365" cy="106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33"/>
          <a:stretch/>
        </p:blipFill>
        <p:spPr bwMode="auto">
          <a:xfrm>
            <a:off x="1702954" y="3190959"/>
            <a:ext cx="2201441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9" r="45881"/>
          <a:stretch/>
        </p:blipFill>
        <p:spPr bwMode="auto">
          <a:xfrm>
            <a:off x="4917266" y="2338406"/>
            <a:ext cx="1831600" cy="50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9230" y="430826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850" y="484067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733" y="4735251"/>
            <a:ext cx="514350" cy="361950"/>
          </a:xfrm>
          <a:prstGeom prst="rect">
            <a:avLst/>
          </a:prstGeom>
        </p:spPr>
      </p:pic>
      <p:pic>
        <p:nvPicPr>
          <p:cNvPr id="38" name="그림 16">
            <a:extLst>
              <a:ext uri="{FF2B5EF4-FFF2-40B4-BE49-F238E27FC236}">
                <a16:creationId xmlns:a16="http://schemas.microsoft.com/office/drawing/2014/main" id="{612C6C83-DD06-4802-90D3-349E3D8F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5"/>
            <a:ext cx="5038558" cy="157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350886EB-14FC-446D-8B70-9F71FABA6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9" y="3247934"/>
            <a:ext cx="459735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노라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리타오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노라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제 이름은 </a:t>
            </a: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노라입니다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리타오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제 이름은 </a:t>
            </a: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리타오입니다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중국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노라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저는 노르웨이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3932480"/>
            <a:ext cx="439053" cy="272439"/>
          </a:xfrm>
          <a:prstGeom prst="rect">
            <a:avLst/>
          </a:prstGeom>
        </p:spPr>
      </p:pic>
      <p:sp>
        <p:nvSpPr>
          <p:cNvPr id="41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3728773"/>
            <a:ext cx="5389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728" y="3212976"/>
            <a:ext cx="490676" cy="247650"/>
          </a:xfrm>
          <a:prstGeom prst="rect">
            <a:avLst/>
          </a:prstGeom>
        </p:spPr>
      </p:pic>
      <p:sp>
        <p:nvSpPr>
          <p:cNvPr id="43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935" y="2996952"/>
            <a:ext cx="584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289" y="4859777"/>
            <a:ext cx="341878" cy="254855"/>
          </a:xfrm>
          <a:prstGeom prst="rect">
            <a:avLst/>
          </a:prstGeom>
        </p:spPr>
      </p:pic>
      <p:sp>
        <p:nvSpPr>
          <p:cNvPr id="45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2324" y="4856250"/>
            <a:ext cx="5389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2875C9-E639-4720-9474-DA7507BA4C03}"/>
              </a:ext>
            </a:extLst>
          </p:cNvPr>
          <p:cNvGrpSpPr/>
          <p:nvPr/>
        </p:nvGrpSpPr>
        <p:grpSpPr>
          <a:xfrm>
            <a:off x="168341" y="1108578"/>
            <a:ext cx="916137" cy="261256"/>
            <a:chOff x="6657597" y="4147851"/>
            <a:chExt cx="916137" cy="26125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75E085B-763C-44BE-ABA1-BAAE5B8CB22D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4245793-F89D-46AD-B839-537A3DCC9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4213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004048" y="2305999"/>
            <a:ext cx="2520280" cy="15304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539552" y="2118311"/>
            <a:ext cx="4176464" cy="1886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0"/>
          <a:stretch/>
        </p:blipFill>
        <p:spPr bwMode="auto">
          <a:xfrm>
            <a:off x="673689" y="2505819"/>
            <a:ext cx="3848100" cy="142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4206676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듣기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3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#24.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보기의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문장카드를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알맞은 위치에 끌어다 놓으면 “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샤라락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효과음과 함께 문장이 완성되고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틀리면 “삐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~”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하는 경고음이 나오고 제자리로 돌아간다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#26.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다시듣기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버튼을 누르면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#3~#7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까지 지문 다시 듣기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#27.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지문보기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버튼을 누르면 화면 중앙 우측에 텍스트 창이 생성되어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#3~#7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지문이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#28.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 버튼을 누르면 자국어 텍스트로 볼 수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#29.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 버튼을 누르면 텍스트 창이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#24.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[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에서 알맞은 문장을 찾아서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대화를 완성하십시오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7" t="12978" r="4687" b="64310"/>
          <a:stretch/>
        </p:blipFill>
        <p:spPr bwMode="auto">
          <a:xfrm>
            <a:off x="5580112" y="2564904"/>
            <a:ext cx="144016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" t="12978" r="47943" b="64310"/>
          <a:stretch/>
        </p:blipFill>
        <p:spPr bwMode="auto">
          <a:xfrm>
            <a:off x="5508104" y="3212976"/>
            <a:ext cx="172819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7" t="46099"/>
          <a:stretch/>
        </p:blipFill>
        <p:spPr bwMode="auto">
          <a:xfrm>
            <a:off x="4917266" y="2958469"/>
            <a:ext cx="1848303" cy="60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9230" y="430826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850" y="484067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733" y="4735251"/>
            <a:ext cx="514350" cy="361950"/>
          </a:xfrm>
          <a:prstGeom prst="rect">
            <a:avLst/>
          </a:prstGeom>
        </p:spPr>
      </p:pic>
      <p:pic>
        <p:nvPicPr>
          <p:cNvPr id="31" name="그림 16">
            <a:extLst>
              <a:ext uri="{FF2B5EF4-FFF2-40B4-BE49-F238E27FC236}">
                <a16:creationId xmlns:a16="http://schemas.microsoft.com/office/drawing/2014/main" id="{612C6C83-DD06-4802-90D3-349E3D8F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5"/>
            <a:ext cx="5038558" cy="157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350886EB-14FC-446D-8B70-9F71FABA6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9" y="3247934"/>
            <a:ext cx="4597354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노라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리타오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노라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제 이름은 </a:t>
            </a: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노라입니다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리타오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제 이름은 </a:t>
            </a: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리타오입니다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중국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노라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저는 노르웨이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3932480"/>
            <a:ext cx="439053" cy="272439"/>
          </a:xfrm>
          <a:prstGeom prst="rect">
            <a:avLst/>
          </a:prstGeom>
        </p:spPr>
      </p:pic>
      <p:sp>
        <p:nvSpPr>
          <p:cNvPr id="34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3728773"/>
            <a:ext cx="5389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728" y="3212976"/>
            <a:ext cx="490676" cy="247650"/>
          </a:xfrm>
          <a:prstGeom prst="rect">
            <a:avLst/>
          </a:prstGeom>
        </p:spPr>
      </p:pic>
      <p:sp>
        <p:nvSpPr>
          <p:cNvPr id="3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935" y="2996952"/>
            <a:ext cx="584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1289" y="4859777"/>
            <a:ext cx="341878" cy="254855"/>
          </a:xfrm>
          <a:prstGeom prst="rect">
            <a:avLst/>
          </a:prstGeom>
        </p:spPr>
      </p:pic>
      <p:sp>
        <p:nvSpPr>
          <p:cNvPr id="3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2324" y="4856250"/>
            <a:ext cx="5389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239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6">
            <a:extLst>
              <a:ext uri="{FF2B5EF4-FFF2-40B4-BE49-F238E27FC236}">
                <a16:creationId xmlns:a16="http://schemas.microsoft.com/office/drawing/2014/main" id="{6583B2E9-E038-4040-A8F9-D46FE26C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01713"/>
            <a:ext cx="763746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3">
            <a:extLst>
              <a:ext uri="{FF2B5EF4-FFF2-40B4-BE49-F238E27FC236}">
                <a16:creationId xmlns:a16="http://schemas.microsoft.com/office/drawing/2014/main" id="{5D49D1CA-5387-4B9C-894B-C813290CA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6D3E8D-83F9-4E8F-BEF8-F15DE2B53DA5}"/>
              </a:ext>
            </a:extLst>
          </p:cNvPr>
          <p:cNvSpPr/>
          <p:nvPr/>
        </p:nvSpPr>
        <p:spPr>
          <a:xfrm>
            <a:off x="87313" y="1001713"/>
            <a:ext cx="7637462" cy="43910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8CFDA-A05D-4E67-92B7-C8D24DFFCB98}"/>
              </a:ext>
            </a:extLst>
          </p:cNvPr>
          <p:cNvSpPr txBox="1"/>
          <p:nvPr/>
        </p:nvSpPr>
        <p:spPr>
          <a:xfrm>
            <a:off x="3131840" y="2698716"/>
            <a:ext cx="17235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</a:t>
            </a:r>
            <a:r>
              <a:rPr lang="ko-KR" altLang="en-US" sz="4000" dirty="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</a:t>
            </a:r>
            <a:r>
              <a:rPr lang="ko-KR" altLang="en-US" sz="400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</a:t>
            </a:r>
            <a:endParaRPr lang="ko-KR" altLang="en-US" sz="4000" dirty="0">
              <a:solidFill>
                <a:srgbClr val="363636"/>
              </a:solidFill>
              <a:effectLst>
                <a:reflection blurRad="6350" stA="60000" endA="900" endPos="60000" dist="29997" dir="5400000" sy="-100000" algn="bl" rotWithShape="0"/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56878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말하기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EB5E2F1-A001-4C29-9ED4-6485ED33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챕터시작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}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훈민정음의 페이지가 펼쳐지면 뒤로 넘어가고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페이지가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펼쳐지다가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중간 쯤에서 글자들이 위로 둥둥 떠오르고 아래 위로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흐려지면서 화면 중앙에 챕터 제목 텍스트 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29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DA7C058B-77C6-4DC3-8F06-9F7177887D9B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0" name="Rectangle 28">
            <a:extLst>
              <a:ext uri="{FF2B5EF4-FFF2-40B4-BE49-F238E27FC236}">
                <a16:creationId xmlns:a16="http://schemas.microsoft.com/office/drawing/2014/main" id="{E03BA43F-CA77-4A74-8282-67E7B9AC3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6632" name="TextBox 10">
            <a:extLst>
              <a:ext uri="{FF2B5EF4-FFF2-40B4-BE49-F238E27FC236}">
                <a16:creationId xmlns:a16="http://schemas.microsoft.com/office/drawing/2014/main" id="{2AAD34B4-6F79-400F-989D-11F22E39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26633" name="TextBox 10">
            <a:extLst>
              <a:ext uri="{FF2B5EF4-FFF2-40B4-BE49-F238E27FC236}">
                <a16:creationId xmlns:a16="http://schemas.microsoft.com/office/drawing/2014/main" id="{9F1CBE1E-9BF4-4F83-9429-4BD33D228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2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이미지와 텍스트 하단에 버튼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왼쪽 이미지가 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화면 중앙으로 확대되어 나오며 애니메이션 재생 후 원위치</a:t>
            </a:r>
            <a:endParaRPr lang="en-US" altLang="ko-KR" sz="90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?”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생성되며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자막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버튼이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9p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5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272" y="2852936"/>
            <a:ext cx="21129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안녕하십니까</a:t>
            </a:r>
            <a:r>
              <a:rPr lang="en-US" altLang="ko-KR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ko-KR" altLang="en-US" sz="2500" dirty="0">
              <a:solidFill>
                <a:srgbClr val="363636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6638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116" y="421431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9" name="TextBox 290">
            <a:extLst>
              <a:ext uri="{FF2B5EF4-FFF2-40B4-BE49-F238E27FC236}">
                <a16:creationId xmlns:a16="http://schemas.microsoft.com/office/drawing/2014/main" id="{2D202395-5DD3-47D0-BB25-6A66C48E3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529" y="399516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40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526" y="406912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641" name="그룹 54">
            <a:extLst>
              <a:ext uri="{FF2B5EF4-FFF2-40B4-BE49-F238E27FC236}">
                <a16:creationId xmlns:a16="http://schemas.microsoft.com/office/drawing/2014/main" id="{5ED86BB8-886A-45E1-866D-71A0746BBA42}"/>
              </a:ext>
            </a:extLst>
          </p:cNvPr>
          <p:cNvGrpSpPr>
            <a:grpSpLocks/>
          </p:cNvGrpSpPr>
          <p:nvPr/>
        </p:nvGrpSpPr>
        <p:grpSpPr bwMode="auto">
          <a:xfrm>
            <a:off x="1669157" y="4119565"/>
            <a:ext cx="415925" cy="368300"/>
            <a:chOff x="4139012" y="2192976"/>
            <a:chExt cx="415498" cy="369332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F533F5D-BEB5-404F-BF41-891711FB92CC}"/>
                </a:ext>
              </a:extLst>
            </p:cNvPr>
            <p:cNvSpPr/>
            <p:nvPr/>
          </p:nvSpPr>
          <p:spPr>
            <a:xfrm>
              <a:off x="4167558" y="2245511"/>
              <a:ext cx="307659" cy="307246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26647" name="직사각형 56">
              <a:extLst>
                <a:ext uri="{FF2B5EF4-FFF2-40B4-BE49-F238E27FC236}">
                  <a16:creationId xmlns:a16="http://schemas.microsoft.com/office/drawing/2014/main" id="{30029D6B-570E-4BED-A0BD-D1C94344D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grpSp>
        <p:nvGrpSpPr>
          <p:cNvPr id="26642" name="그룹 57">
            <a:extLst>
              <a:ext uri="{FF2B5EF4-FFF2-40B4-BE49-F238E27FC236}">
                <a16:creationId xmlns:a16="http://schemas.microsoft.com/office/drawing/2014/main" id="{7BD4E861-86CE-4D78-BE4D-16729792D2E6}"/>
              </a:ext>
            </a:extLst>
          </p:cNvPr>
          <p:cNvGrpSpPr>
            <a:grpSpLocks/>
          </p:cNvGrpSpPr>
          <p:nvPr/>
        </p:nvGrpSpPr>
        <p:grpSpPr bwMode="auto">
          <a:xfrm>
            <a:off x="5744423" y="3573021"/>
            <a:ext cx="682535" cy="407709"/>
            <a:chOff x="6835635" y="3753932"/>
            <a:chExt cx="534049" cy="31941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F78A14F-FA7E-466D-B4FF-EA7546DAF1F0}"/>
                </a:ext>
              </a:extLst>
            </p:cNvPr>
            <p:cNvSpPr/>
            <p:nvPr/>
          </p:nvSpPr>
          <p:spPr>
            <a:xfrm>
              <a:off x="6888101" y="3753932"/>
              <a:ext cx="308350" cy="307360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645" name="TextBox 59">
              <a:extLst>
                <a:ext uri="{FF2B5EF4-FFF2-40B4-BE49-F238E27FC236}">
                  <a16:creationId xmlns:a16="http://schemas.microsoft.com/office/drawing/2014/main" id="{31623E01-36B6-46B5-B8FE-696D04995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5635" y="3780960"/>
              <a:ext cx="53404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예문</a:t>
              </a:r>
            </a:p>
          </p:txBody>
        </p:sp>
      </p:grpSp>
      <p:sp>
        <p:nvSpPr>
          <p:cNvPr id="26643" name="TextBox 3">
            <a:extLst>
              <a:ext uri="{FF2B5EF4-FFF2-40B4-BE49-F238E27FC236}">
                <a16:creationId xmlns:a16="http://schemas.microsoft.com/office/drawing/2014/main" id="{E9139539-6B47-4B81-BE6D-50AA0C27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7865" y="209538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_x227696392" descr="EMB00002710bde9">
            <a:extLst>
              <a:ext uri="{FF2B5EF4-FFF2-40B4-BE49-F238E27FC236}">
                <a16:creationId xmlns:a16="http://schemas.microsoft.com/office/drawing/2014/main" id="{8EB1EB97-3ACC-4B6D-88D1-D8E0209F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4" y="2079627"/>
            <a:ext cx="3221038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" name="_x361129688" descr="EMB000025e405fc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44" y="1968902"/>
            <a:ext cx="1984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69880120" descr="EMB000025e405f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74" y="3615803"/>
            <a:ext cx="637611" cy="2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6847074" y="2162233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531990-30CA-4889-A40B-06C7DFAD3069}"/>
              </a:ext>
            </a:extLst>
          </p:cNvPr>
          <p:cNvGrpSpPr/>
          <p:nvPr/>
        </p:nvGrpSpPr>
        <p:grpSpPr>
          <a:xfrm>
            <a:off x="106257" y="1037924"/>
            <a:ext cx="905233" cy="261256"/>
            <a:chOff x="6659067" y="3729841"/>
            <a:chExt cx="905233" cy="261256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7477C71-BEDF-4EBF-8706-35338A7DDDC0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19E1540-7B10-4AF3-AB0E-78554C996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CBECF5D-E374-4164-9433-A7C2EB360054}"/>
              </a:ext>
            </a:extLst>
          </p:cNvPr>
          <p:cNvSpPr txBox="1"/>
          <p:nvPr/>
        </p:nvSpPr>
        <p:spPr>
          <a:xfrm>
            <a:off x="2395818" y="4192237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4995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말하기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93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관중석 사람들이 웅성거리는 소리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응원하는 소리 등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9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명의 선수들이 육상경기를 앞두고 스타트라인에 서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선수들은 몸을 풀고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왼쪽부터 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자메이카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프랑스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케냐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인도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국적의 유니폼을 입고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선수는 손목을 풀고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선수는 한쪽 발목을 풀고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선수는 팔짱을 끼고 목을 돌리고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선수는 손을 허리에 짚고 목을 좌우로 까딱이고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선수는 한 손을 뒤로 돌리고 목을 돌리고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자메이카 선수는 양팔을 뒤로 뻗어 스트레칭을 하고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프랑스 선수는 팔을 앞으로 뻗어 스트레칭을 하고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인도 산수는 한쪽 팔을 돌리고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100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미터 달리기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선수들입니다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선수들을 소개합니다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8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91AA44-4C97-4226-893D-D5E45928E2BA}"/>
              </a:ext>
            </a:extLst>
          </p:cNvPr>
          <p:cNvGrpSpPr/>
          <p:nvPr/>
        </p:nvGrpSpPr>
        <p:grpSpPr>
          <a:xfrm>
            <a:off x="179512" y="1032796"/>
            <a:ext cx="916138" cy="261256"/>
            <a:chOff x="6657597" y="2855798"/>
            <a:chExt cx="916138" cy="26125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D8ABE53-E429-48FE-9814-D256429E77C7}"/>
                </a:ext>
              </a:extLst>
            </p:cNvPr>
            <p:cNvSpPr/>
            <p:nvPr/>
          </p:nvSpPr>
          <p:spPr>
            <a:xfrm>
              <a:off x="6657597" y="2855798"/>
              <a:ext cx="916138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ysClr val="windowText" lastClr="000000"/>
                  </a:solidFill>
                  <a:latin typeface="+mn-ea"/>
                </a:rPr>
                <a:t>VR 360</a:t>
              </a:r>
              <a:r>
                <a:rPr lang="ko-KR" altLang="en-US" sz="900" dirty="0"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엔진</a:t>
              </a:r>
              <a:r>
                <a:rPr lang="ko-KR" altLang="en-US" sz="900" dirty="0">
                  <a:solidFill>
                    <a:sysClr val="windowText" lastClr="000000"/>
                  </a:solidFill>
                  <a:latin typeface="+mn-ea"/>
                </a:rPr>
                <a:t>영상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A2730C4-D477-434D-B29E-87D51A0B7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2890290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0413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</a:t>
            </a: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하</a:t>
            </a: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393" y="2575612"/>
            <a:ext cx="704176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 선수들이 계속 보이는 화면에서 맨 왼쪽 선수를 자동으로 클릭하는 손가락이 보인다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선수의 얼굴과 국적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이름이 별도의 윈도우로 화면 가운데에 열린다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정답확인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텍스트 창 하단에 다른 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뒤 하단 텍스트 창이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중앙 텍스트 창과 하단 텍스트 창이 동시에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제가 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잘 보십시오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김민호입니다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176" y="2284249"/>
            <a:ext cx="2880320" cy="149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_x230890120" descr="EMB0000808831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358" y="2328241"/>
            <a:ext cx="955956" cy="112241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498913"/>
            <a:ext cx="523875" cy="257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666" y="3494648"/>
            <a:ext cx="312274" cy="2614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779" y="2276872"/>
            <a:ext cx="314325" cy="24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7169" y="4044698"/>
            <a:ext cx="220445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한국 사람입니다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김민호입니다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350100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58" y="19888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C2069C-A46F-483C-9697-0370E5200899}"/>
              </a:ext>
            </a:extLst>
          </p:cNvPr>
          <p:cNvGrpSpPr/>
          <p:nvPr/>
        </p:nvGrpSpPr>
        <p:grpSpPr>
          <a:xfrm>
            <a:off x="271463" y="1007157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B2507F8-C688-4AAD-A05F-3CE65C8E5922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952689A-77A5-42DB-AFB7-972E3DF55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1EA5EF-C79C-4FBC-B214-EA74FC2F4025}"/>
              </a:ext>
            </a:extLst>
          </p:cNvPr>
          <p:cNvGrpSpPr/>
          <p:nvPr/>
        </p:nvGrpSpPr>
        <p:grpSpPr>
          <a:xfrm>
            <a:off x="305556" y="1313545"/>
            <a:ext cx="916137" cy="261256"/>
            <a:chOff x="6657597" y="4147851"/>
            <a:chExt cx="916137" cy="26125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1DF77CF-107B-45A6-9991-907016507E08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1D83EFC-016D-443C-A51D-EA120BBF8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0249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</a:t>
            </a: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하</a:t>
            </a: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14" y="2557835"/>
            <a:ext cx="704176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 선수들이 계속 보이는 화면에서 학습자가 캐릭터에 마우스 커서를 가져가면 손가락 모양으로 변화됨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선수의 얼굴과 국적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이름이 별도의 윈도우로 화면 가운데에 열린다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정답확인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텍스트 창 하단에 다른 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뒤 하단 텍스트 창이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중앙 텍스트 창과 하단 텍스트 창이 동시에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선수들을 소개하십시오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왕웨이입니다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176" y="2284249"/>
            <a:ext cx="2880320" cy="149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498913"/>
            <a:ext cx="523875" cy="257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666" y="3494648"/>
            <a:ext cx="312274" cy="2614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79" y="2276872"/>
            <a:ext cx="314325" cy="24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7169" y="4044698"/>
            <a:ext cx="2204450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중국 사람입니다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왕웨이입니다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350100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58" y="19888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_x230886280" descr="EMB00008088315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28" y="2328302"/>
            <a:ext cx="969840" cy="1138507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9BEEAC-429B-4B62-992E-24207944EE86}"/>
              </a:ext>
            </a:extLst>
          </p:cNvPr>
          <p:cNvGrpSpPr/>
          <p:nvPr/>
        </p:nvGrpSpPr>
        <p:grpSpPr>
          <a:xfrm>
            <a:off x="271463" y="1007157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9DA5876-731A-4A48-9E83-298F54D8F51F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2DD73D4-445B-4ADF-8909-0179EC777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1BE338-7B08-481B-A659-39C30D7A8FF9}"/>
              </a:ext>
            </a:extLst>
          </p:cNvPr>
          <p:cNvGrpSpPr/>
          <p:nvPr/>
        </p:nvGrpSpPr>
        <p:grpSpPr>
          <a:xfrm>
            <a:off x="305556" y="1313545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4F2EBF4-EA35-4E19-B1D3-C34BB79B31F0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10427F0-1ED8-4413-B2BA-A34CB5808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5378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</a:t>
            </a: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하</a:t>
            </a: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08" y="2420888"/>
            <a:ext cx="704176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 선수들이 계속 보이는 화면에서 학습자가 캐릭터에 마우스 커서를 가져가면 손가락 모양으로 변화됨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선수의 얼굴과 국적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이름이 별도의 윈도우로 화면 가운데에 열린다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정답확인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텍스트 창 하단에 다른 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뒤 하단 텍스트 창이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중앙 텍스트 창과 하단 텍스트 창이 동시에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선수들을 소개하십시오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타이슨 게이입니다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176" y="2284249"/>
            <a:ext cx="2880320" cy="149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498913"/>
            <a:ext cx="523875" cy="257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666" y="3494648"/>
            <a:ext cx="312274" cy="2614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79" y="2276872"/>
            <a:ext cx="314325" cy="24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7169" y="4044698"/>
            <a:ext cx="2533066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미국 사람입니다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타이슨 게이입니다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350100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58" y="19888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_x230883400" descr="EMB00008088315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030" y="2311082"/>
            <a:ext cx="909527" cy="1189926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8E3D6A-2109-4687-85F7-3C1C0969B35F}"/>
              </a:ext>
            </a:extLst>
          </p:cNvPr>
          <p:cNvGrpSpPr/>
          <p:nvPr/>
        </p:nvGrpSpPr>
        <p:grpSpPr>
          <a:xfrm>
            <a:off x="271463" y="1007157"/>
            <a:ext cx="905233" cy="261256"/>
            <a:chOff x="6659067" y="3729841"/>
            <a:chExt cx="905233" cy="26125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D4D89CA-229F-47B1-8A5F-553A20355248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70CD2C1-F7CD-4573-9AA0-BEB73891E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1D54203-4E21-4566-A5EE-E428DADC67B3}"/>
              </a:ext>
            </a:extLst>
          </p:cNvPr>
          <p:cNvGrpSpPr/>
          <p:nvPr/>
        </p:nvGrpSpPr>
        <p:grpSpPr>
          <a:xfrm>
            <a:off x="305556" y="1313545"/>
            <a:ext cx="916137" cy="261256"/>
            <a:chOff x="6657597" y="4147851"/>
            <a:chExt cx="916137" cy="26125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C9CBE58-43CC-4E1E-80D3-C0409B146C85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8B82280-FCB2-4ACC-8D72-7B596A6EA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240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</a:t>
            </a: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하</a:t>
            </a: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4" y="2460815"/>
            <a:ext cx="704176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 선수들이 계속 보이는 화면에서 학습자가 캐릭터에 마우스 커서를 가져가면 손가락 모양으로 변화됨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선수의 얼굴과 국적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이름이 별도의 윈도우로 화면 가운데에 열린다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정답확인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텍스트 창 하단에 다른 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뒤 하단 텍스트 창이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중앙 텍스트 창과 하단 텍스트 창이 동시에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선수들을 소개하십시오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데릭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페라입니다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176" y="2284249"/>
            <a:ext cx="2880320" cy="149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498913"/>
            <a:ext cx="523875" cy="257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666" y="3494648"/>
            <a:ext cx="312274" cy="2614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79" y="2276872"/>
            <a:ext cx="314325" cy="24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7169" y="4044698"/>
            <a:ext cx="2392001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영국 사람입니다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데릭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페라입니다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350100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58" y="19888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_x230936904" descr="EMB00008088316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208" y="2269147"/>
            <a:ext cx="1085957" cy="1187344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4480F44-1657-4DAC-A6D8-6605CBCEE55F}"/>
              </a:ext>
            </a:extLst>
          </p:cNvPr>
          <p:cNvGrpSpPr/>
          <p:nvPr/>
        </p:nvGrpSpPr>
        <p:grpSpPr>
          <a:xfrm>
            <a:off x="271463" y="1007157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8163D67-640B-425D-9791-C4EB1C174DF6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01BC32-4FD4-4EDC-9B78-5BD44D4F9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CD19461-118E-4AE7-AF29-77BC50347D9B}"/>
              </a:ext>
            </a:extLst>
          </p:cNvPr>
          <p:cNvGrpSpPr/>
          <p:nvPr/>
        </p:nvGrpSpPr>
        <p:grpSpPr>
          <a:xfrm>
            <a:off x="305556" y="1313545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B403514-659D-4487-AAD1-9D7ECE2631ED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FBDD5F8-3433-4FA2-B68B-34B71603F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64517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</a:t>
            </a: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하</a:t>
            </a: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836" y="2384658"/>
            <a:ext cx="704176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 선수들이 계속 보이는 화면에서 학습자가 캐릭터에 마우스 커서를 가져가면 손가락 모양으로 변화됨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선수의 얼굴과 국적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이름이 별도의 윈도우로 화면 가운데에 열린다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정답확인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텍스트 창 하단에 다른 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뒤 하단 텍스트 창이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중앙 텍스트 창과 하단 텍스트 창이 동시에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선수들을 소개하십시오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아스카 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176" y="2284249"/>
            <a:ext cx="2880320" cy="149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498913"/>
            <a:ext cx="523875" cy="257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666" y="3494648"/>
            <a:ext cx="312274" cy="2614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79" y="2276872"/>
            <a:ext cx="314325" cy="24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7169" y="4044698"/>
            <a:ext cx="2392001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일본 사람입니다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아스카 료입니다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350100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58" y="19888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_x145139248" descr="EMB00008088316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46" y="2496021"/>
            <a:ext cx="941180" cy="91998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38031A-9D91-4FF7-93B6-5333EA1BD97D}"/>
              </a:ext>
            </a:extLst>
          </p:cNvPr>
          <p:cNvGrpSpPr/>
          <p:nvPr/>
        </p:nvGrpSpPr>
        <p:grpSpPr>
          <a:xfrm>
            <a:off x="271463" y="1007157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84D6BE9-70CE-4D6A-821A-A160BC86A956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972238-5EAA-4F66-B87A-16443E47C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136C31-3F90-41C5-9467-31AD2FC40F56}"/>
              </a:ext>
            </a:extLst>
          </p:cNvPr>
          <p:cNvGrpSpPr/>
          <p:nvPr/>
        </p:nvGrpSpPr>
        <p:grpSpPr>
          <a:xfrm>
            <a:off x="305556" y="1313545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6A68EDE-515B-4C45-BD50-FE0631FA08F0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46F4ED-F030-47EA-904A-F1E89667A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2757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</a:t>
            </a: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하</a:t>
            </a: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032" y="2425310"/>
            <a:ext cx="704176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 선수들이 계속 보이는 화면에서 학습자가 캐릭터에 마우스 커서를 가져가면 손가락 모양으로 변화됨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선수의 얼굴과 국적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이름이 별도의 윈도우로 화면 가운데에 열린다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정답확인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텍스트 창 하단에 다른 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뒤 하단 텍스트 창이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중앙 텍스트 창과 하단 텍스트 창이 동시에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선수들을 소개하십시오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자메이카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우사인 볼트입니다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176" y="2284249"/>
            <a:ext cx="2880320" cy="149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498913"/>
            <a:ext cx="523875" cy="257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666" y="3494648"/>
            <a:ext cx="312274" cy="2614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79" y="2276872"/>
            <a:ext cx="314325" cy="24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7169" y="4044698"/>
            <a:ext cx="2815194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자메이카 사람입니다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우사인 볼트입니다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350100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58" y="19888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_x231426504" descr="EMB00008088316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674" y="2256459"/>
            <a:ext cx="1080120" cy="1209054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C63904-60CE-4E86-99C4-43CBB800519C}"/>
              </a:ext>
            </a:extLst>
          </p:cNvPr>
          <p:cNvGrpSpPr/>
          <p:nvPr/>
        </p:nvGrpSpPr>
        <p:grpSpPr>
          <a:xfrm>
            <a:off x="271463" y="1007157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9A6407C-7ECE-4640-AEE2-CBF31081B8D1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8501DBA-CE1B-4236-935F-82979AB5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2F34E9-7558-41AD-912C-8F5B9ABD16FF}"/>
              </a:ext>
            </a:extLst>
          </p:cNvPr>
          <p:cNvGrpSpPr/>
          <p:nvPr/>
        </p:nvGrpSpPr>
        <p:grpSpPr>
          <a:xfrm>
            <a:off x="305556" y="1313545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9137925-41CD-4F66-9667-A017F13D2F79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E07DBCE-0936-4996-A6E2-77E79475B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0040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</a:t>
            </a: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하</a:t>
            </a: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936" y="2504321"/>
            <a:ext cx="704176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 선수들이 계속 보이는 화면에서 학습자가 캐릭터에 마우스 커서를 가져가면 손가락 모양으로 변화됨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선수의 얼굴과 국적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이름이 별도의 윈도우로 화면 가운데에 열린다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정답확인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텍스트 창 하단에 다른 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뒤 하단 텍스트 창이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중앙 텍스트 창과 하단 텍스트 창이 동시에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선수들을 소개하십시오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프랑스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마히딘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베나바드입니다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176" y="2284249"/>
            <a:ext cx="2880320" cy="149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498913"/>
            <a:ext cx="523875" cy="257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666" y="3494648"/>
            <a:ext cx="312274" cy="2614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79" y="2276872"/>
            <a:ext cx="314325" cy="24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7169" y="4044698"/>
            <a:ext cx="2956259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프랑스 사람입니다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마히딘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베나바드입니다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350100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58" y="19888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_x231428824" descr="EMB00008088316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939" y="2312292"/>
            <a:ext cx="990246" cy="1145399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4409E2-A4FF-4C65-B348-75DCBB36AEB8}"/>
              </a:ext>
            </a:extLst>
          </p:cNvPr>
          <p:cNvGrpSpPr/>
          <p:nvPr/>
        </p:nvGrpSpPr>
        <p:grpSpPr>
          <a:xfrm>
            <a:off x="271463" y="1007157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CE85DE5-AE56-47C0-A716-D890006CA450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6969D19-545A-490B-9DCD-FDE5B087F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8A00CD-E132-4E2A-8126-1D6EECDE7C3C}"/>
              </a:ext>
            </a:extLst>
          </p:cNvPr>
          <p:cNvGrpSpPr/>
          <p:nvPr/>
        </p:nvGrpSpPr>
        <p:grpSpPr>
          <a:xfrm>
            <a:off x="305556" y="1313545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7233D56-EF82-4A08-A54D-D64ACD8805F2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BB7B68A-7806-4867-A330-CDD15BDA2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6569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</a:t>
            </a: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하</a:t>
            </a: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48" y="2394101"/>
            <a:ext cx="704176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 선수들이 계속 보이는 화면에서 학습자가 캐릭터에 마우스 커서를 가져가면 손가락 모양으로 변화됨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선수의 얼굴과 국적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이름이 별도의 윈도우로 화면 가운데에 열린다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정답확인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텍스트 창 하단에 다른 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뒤 하단 텍스트 창이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중앙 텍스트 창과 하단 텍스트 창이 동시에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선수들을 소개하십시오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케냐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채드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클로스입니다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176" y="2284249"/>
            <a:ext cx="2880320" cy="149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498913"/>
            <a:ext cx="523875" cy="257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666" y="3494648"/>
            <a:ext cx="312274" cy="2614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79" y="2276872"/>
            <a:ext cx="314325" cy="24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7169" y="4044698"/>
            <a:ext cx="2533066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케냐 사람입니다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채드</a:t>
            </a:r>
            <a:r>
              <a:rPr lang="ko-KR" altLang="en-US" sz="1100" dirty="0"/>
              <a:t> 클로스입니다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350100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58" y="19888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_x230934856" descr="EMB00008088317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882" y="2420888"/>
            <a:ext cx="979865" cy="985964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471CE1-D09C-41A5-B2AC-2B98540B742B}"/>
              </a:ext>
            </a:extLst>
          </p:cNvPr>
          <p:cNvGrpSpPr/>
          <p:nvPr/>
        </p:nvGrpSpPr>
        <p:grpSpPr>
          <a:xfrm>
            <a:off x="271463" y="1007157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980D2A7-3264-4368-B3FA-31E095FB3D0D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B605361-0EFE-4F0A-9C69-8537642ED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1E2FE7-321C-4C84-8915-B703D85ACB8E}"/>
              </a:ext>
            </a:extLst>
          </p:cNvPr>
          <p:cNvGrpSpPr/>
          <p:nvPr/>
        </p:nvGrpSpPr>
        <p:grpSpPr>
          <a:xfrm>
            <a:off x="305556" y="1313545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A542B39-AFDD-42A9-B872-1E7B7012E7FC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0B7A81E-33C5-4929-8FA3-D1DD28697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51298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230633872" descr="EMB0000808831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0707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070772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말</a:t>
            </a: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하</a:t>
            </a:r>
            <a:r>
              <a:rPr lang="ko-KR" altLang="en-US" sz="1300" b="1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기</a:t>
            </a:r>
            <a:endParaRPr lang="ko-KR" altLang="en-US" sz="1300" b="1" dirty="0">
              <a:solidFill>
                <a:schemeClr val="tx1"/>
              </a:solidFill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80" y="2437423"/>
            <a:ext cx="704176" cy="10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전체 선수들이 계속 보이는 화면에서 학습자가 캐릭터에 마우스 커서를 가져가면 손가락 모양으로 변화됨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선수의 얼굴과 국적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이름이 별도의 윈도우로 화면 가운데에 열린다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정답확인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 확인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텍스트 창 하단에 다른 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팝업되며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뒤 하단 텍스트 창이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중앙 텍스트 창과 하단 텍스트 창이 동시에 사라진다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선수들을 소개하십시오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인도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라흘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산토세입니다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78176" y="2284249"/>
            <a:ext cx="2880320" cy="149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498913"/>
            <a:ext cx="523875" cy="257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666" y="3494648"/>
            <a:ext cx="312274" cy="2614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79" y="2276872"/>
            <a:ext cx="314325" cy="247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7169" y="4044698"/>
            <a:ext cx="2533066" cy="2616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인도 사람입니다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라흘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산토세입니다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342" y="350100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58" y="19888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_x231615624" descr="EMB00008088317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19" y="2265391"/>
            <a:ext cx="1171446" cy="124573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F6652A-2E42-4611-AAB7-B889A923967B}"/>
              </a:ext>
            </a:extLst>
          </p:cNvPr>
          <p:cNvGrpSpPr/>
          <p:nvPr/>
        </p:nvGrpSpPr>
        <p:grpSpPr>
          <a:xfrm>
            <a:off x="271463" y="1007157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39C3EC0-E47C-4EF6-ADFF-26132368FA32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3245DF5-C7EC-4956-B93D-1998CB545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B08E0A0-6F53-4909-801D-50A565A13458}"/>
              </a:ext>
            </a:extLst>
          </p:cNvPr>
          <p:cNvGrpSpPr/>
          <p:nvPr/>
        </p:nvGrpSpPr>
        <p:grpSpPr>
          <a:xfrm>
            <a:off x="305556" y="1313545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88F1CA6-DE9F-4D07-A2C6-1450A24F7513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A3A92FD-1B14-4C6A-9E47-E4CE0D2AE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15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53" y="2081671"/>
            <a:ext cx="1591258" cy="19441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226" y="3049498"/>
            <a:ext cx="353858" cy="414175"/>
          </a:xfrm>
          <a:prstGeom prst="rect">
            <a:avLst/>
          </a:prstGeom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9FF4DA4-7FF3-40E2-B1A7-1C023910B3E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Rectangle 28">
            <a:extLst>
              <a:ext uri="{FF2B5EF4-FFF2-40B4-BE49-F238E27FC236}">
                <a16:creationId xmlns:a16="http://schemas.microsoft.com/office/drawing/2014/main" id="{332E99C3-6E33-4047-BEC7-37ACF2AFD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5608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54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화면 왼쪽이미지가 화면 중앙으로 커져서 나오면 애니메이션 시작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교사가 화면 중앙을 향해 책을 보여준 뒤 자기 품에 책을 안으며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애니메이션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종료후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창이 작아지면 원래 왼쪽 위치로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22" name="TextBox 3">
            <a:extLst>
              <a:ext uri="{FF2B5EF4-FFF2-40B4-BE49-F238E27FC236}">
                <a16:creationId xmlns:a16="http://schemas.microsoft.com/office/drawing/2014/main" id="{617A0379-2AAE-49E4-95F2-7FDF6152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5611" name="TextBox 290">
            <a:extLst>
              <a:ext uri="{FF2B5EF4-FFF2-40B4-BE49-F238E27FC236}">
                <a16:creationId xmlns:a16="http://schemas.microsoft.com/office/drawing/2014/main" id="{D6884000-6864-4306-8579-C970A8AB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293" y="432328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D240D66-02A2-4F83-8FA9-A34AC816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189" y="2927879"/>
            <a:ext cx="2309540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제</a:t>
            </a:r>
            <a:endParaRPr kumimoji="0" lang="en-US" altLang="ko-KR" sz="13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64644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#2.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제</a:t>
            </a:r>
            <a:endParaRPr lang="en-US" altLang="ko-KR" sz="900" dirty="0"/>
          </a:p>
          <a:p>
            <a:r>
              <a:rPr lang="en-US" altLang="ko-KR" sz="900" dirty="0"/>
              <a:t>#5.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제 책입니다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2015716" y="2803258"/>
            <a:ext cx="3528392" cy="211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03" y="2891068"/>
            <a:ext cx="1591258" cy="194415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776" y="3858895"/>
            <a:ext cx="353858" cy="414175"/>
          </a:xfrm>
          <a:prstGeom prst="rect">
            <a:avLst/>
          </a:prstGeom>
        </p:spPr>
      </p:pic>
      <p:sp>
        <p:nvSpPr>
          <p:cNvPr id="1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8AB6146-582F-486F-BD15-D9493A4E174A}"/>
              </a:ext>
            </a:extLst>
          </p:cNvPr>
          <p:cNvGrpSpPr/>
          <p:nvPr/>
        </p:nvGrpSpPr>
        <p:grpSpPr>
          <a:xfrm>
            <a:off x="2042476" y="2826019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A9ED0B7-7A90-4F82-A3F6-DB169BB30395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C97EF10-5C39-4F72-A01B-AAF288831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264EAA-8A9C-478C-BAF1-DBD6C7248257}"/>
              </a:ext>
            </a:extLst>
          </p:cNvPr>
          <p:cNvSpPr txBox="1"/>
          <p:nvPr/>
        </p:nvSpPr>
        <p:spPr>
          <a:xfrm>
            <a:off x="7757115" y="3383952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3D0104.mp4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0407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6">
            <a:extLst>
              <a:ext uri="{FF2B5EF4-FFF2-40B4-BE49-F238E27FC236}">
                <a16:creationId xmlns:a16="http://schemas.microsoft.com/office/drawing/2014/main" id="{6583B2E9-E038-4040-A8F9-D46FE26C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01713"/>
            <a:ext cx="763746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3">
            <a:extLst>
              <a:ext uri="{FF2B5EF4-FFF2-40B4-BE49-F238E27FC236}">
                <a16:creationId xmlns:a16="http://schemas.microsoft.com/office/drawing/2014/main" id="{5D49D1CA-5387-4B9C-894B-C813290CA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6D3E8D-83F9-4E8F-BEF8-F15DE2B53DA5}"/>
              </a:ext>
            </a:extLst>
          </p:cNvPr>
          <p:cNvSpPr/>
          <p:nvPr/>
        </p:nvSpPr>
        <p:spPr>
          <a:xfrm>
            <a:off x="87313" y="1001713"/>
            <a:ext cx="7637462" cy="43910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8CFDA-A05D-4E67-92B7-C8D24DFFCB98}"/>
              </a:ext>
            </a:extLst>
          </p:cNvPr>
          <p:cNvSpPr txBox="1"/>
          <p:nvPr/>
        </p:nvSpPr>
        <p:spPr>
          <a:xfrm>
            <a:off x="3347864" y="269871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쓰기</a:t>
            </a: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9348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쓰기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EB5E2F1-A001-4C29-9ED4-6485ED33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{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챕터시작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}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훈민정음의 페이지가 펼쳐지면 뒤로 넘어가고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페이지가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펼쳐지다가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중간 쯤에서 글자들이 위로 둥둥 떠오르고 아래 위로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흐려지면서 화면 중앙에 챕터 제목 텍스트 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2954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9348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쓰기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07" y="2165086"/>
            <a:ext cx="5419549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5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아무것도 쓰여 있지 않은 백지가 보이고 이어서 빈칸에 키보드로 쳐 넣듯 한 글자씩 천천히 나타난다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키보드 치는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#3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액션이 처음부터 다시 시작됩니다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지문이 선택한 자국어로 변환됩니다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쓰기 연습입니다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씨가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자기 소개를 씁니다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         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080047" y="3751724"/>
            <a:ext cx="1056529" cy="427553"/>
            <a:chOff x="4781530" y="3933056"/>
            <a:chExt cx="1293200" cy="495711"/>
          </a:xfrm>
        </p:grpSpPr>
        <p:grpSp>
          <p:nvGrpSpPr>
            <p:cNvPr id="14" name="그룹 54">
              <a:extLst>
                <a:ext uri="{FF2B5EF4-FFF2-40B4-BE49-F238E27FC236}">
                  <a16:creationId xmlns:a16="http://schemas.microsoft.com/office/drawing/2014/main" id="{5ED86BB8-886A-45E1-866D-71A0746BBA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9180" y="3933056"/>
              <a:ext cx="399215" cy="368300"/>
              <a:chOff x="4139012" y="2192976"/>
              <a:chExt cx="415498" cy="369332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F533F5D-BEB5-404F-BF41-891711FB92CC}"/>
                  </a:ext>
                </a:extLst>
              </p:cNvPr>
              <p:cNvSpPr/>
              <p:nvPr/>
            </p:nvSpPr>
            <p:spPr>
              <a:xfrm>
                <a:off x="4167558" y="2245511"/>
                <a:ext cx="307659" cy="307246"/>
              </a:xfrm>
              <a:prstGeom prst="ellipse">
                <a:avLst/>
              </a:prstGeom>
              <a:solidFill>
                <a:srgbClr val="0B7F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500" dirty="0"/>
              </a:p>
            </p:txBody>
          </p:sp>
          <p:sp>
            <p:nvSpPr>
              <p:cNvPr id="19" name="직사각형 56">
                <a:extLst>
                  <a:ext uri="{FF2B5EF4-FFF2-40B4-BE49-F238E27FC236}">
                    <a16:creationId xmlns:a16="http://schemas.microsoft.com/office/drawing/2014/main" id="{30029D6B-570E-4BED-A0BD-D1C94344D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9012" y="2192976"/>
                <a:ext cx="4154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▶</a:t>
                </a:r>
              </a:p>
            </p:txBody>
          </p:sp>
        </p:grpSp>
        <p:sp>
          <p:nvSpPr>
            <p:cNvPr id="15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30" y="4143295"/>
              <a:ext cx="414393" cy="285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#6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" name="TextBox 290">
              <a:extLst>
                <a:ext uri="{FF2B5EF4-FFF2-40B4-BE49-F238E27FC236}">
                  <a16:creationId xmlns:a16="http://schemas.microsoft.com/office/drawing/2014/main" id="{DD8FC601-2029-466A-B4B6-78CE2779A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3566" y="4142977"/>
              <a:ext cx="414393" cy="285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#7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1132" y="3985486"/>
              <a:ext cx="333598" cy="315870"/>
            </a:xfrm>
            <a:prstGeom prst="rect">
              <a:avLst/>
            </a:prstGeom>
          </p:spPr>
        </p:pic>
      </p:grpSp>
      <p:sp>
        <p:nvSpPr>
          <p:cNvPr id="20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2111" y="2060848"/>
            <a:ext cx="34609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109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509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9348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쓰기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45" y="2276872"/>
            <a:ext cx="6907759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8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전환되면 에릭의 자기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소개글이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화면에 지문으로 제시됨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씨의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자기 소개를 읽으십시오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110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569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59348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쓰기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577644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82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전환되면 빈 칸이 있는 자기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소개글이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화면에 지문으로 제시됨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화면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손글씨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업로드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지문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캡처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지문의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빈칸을 클릭하면 가상 키보드가 화면 중앙 하단에 생성된다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손글씨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손글씨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입력창이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생성되어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손글씨의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정확도를 평가할 수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업로드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학습자가 메모장 등에 적은 이미지를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LMS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 저장한다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캡쳐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현재 화면을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캡쳐하여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디바이스와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LMS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 저장한다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지문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화면 중앙에 텍스트 창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첫 화면으로 전환된다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자기소개를 쓰십시오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인사를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이름을 말합니다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국적을 말합니다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939223" y="2260285"/>
            <a:ext cx="864096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75127" y="2785929"/>
            <a:ext cx="864096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360" y="451217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35" y="4210313"/>
            <a:ext cx="444342" cy="357216"/>
          </a:xfrm>
          <a:prstGeom prst="rect">
            <a:avLst/>
          </a:prstGeom>
        </p:spPr>
      </p:pic>
      <p:sp>
        <p:nvSpPr>
          <p:cNvPr id="22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478" y="450912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0" y="3997602"/>
            <a:ext cx="1299720" cy="6641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455" y="4240054"/>
            <a:ext cx="309452" cy="295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905" y="4210313"/>
            <a:ext cx="357007" cy="350168"/>
          </a:xfrm>
          <a:prstGeom prst="rect">
            <a:avLst/>
          </a:prstGeom>
        </p:spPr>
      </p:pic>
      <p:sp>
        <p:nvSpPr>
          <p:cNvPr id="24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40" y="4031229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300" y="45018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348" y="45048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764" y="4264864"/>
            <a:ext cx="375094" cy="268724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27655192" descr="EMB000005d8119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4" r="53271"/>
          <a:stretch/>
        </p:blipFill>
        <p:spPr bwMode="auto">
          <a:xfrm>
            <a:off x="5350518" y="3997602"/>
            <a:ext cx="1777712" cy="99611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3142" y="3929401"/>
            <a:ext cx="314325" cy="247650"/>
          </a:xfrm>
          <a:prstGeom prst="rect">
            <a:avLst/>
          </a:prstGeom>
        </p:spPr>
      </p:pic>
      <p:sp>
        <p:nvSpPr>
          <p:cNvPr id="29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9937" y="371192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993" y="3950987"/>
            <a:ext cx="314325" cy="247650"/>
          </a:xfrm>
          <a:prstGeom prst="rect">
            <a:avLst/>
          </a:prstGeom>
        </p:spPr>
      </p:pic>
      <p:sp>
        <p:nvSpPr>
          <p:cNvPr id="3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111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4143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6">
            <a:extLst>
              <a:ext uri="{FF2B5EF4-FFF2-40B4-BE49-F238E27FC236}">
                <a16:creationId xmlns:a16="http://schemas.microsoft.com/office/drawing/2014/main" id="{6583B2E9-E038-4040-A8F9-D46FE26C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01713"/>
            <a:ext cx="763746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3">
            <a:extLst>
              <a:ext uri="{FF2B5EF4-FFF2-40B4-BE49-F238E27FC236}">
                <a16:creationId xmlns:a16="http://schemas.microsoft.com/office/drawing/2014/main" id="{5D49D1CA-5387-4B9C-894B-C813290CA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6D3E8D-83F9-4E8F-BEF8-F15DE2B53DA5}"/>
              </a:ext>
            </a:extLst>
          </p:cNvPr>
          <p:cNvSpPr/>
          <p:nvPr/>
        </p:nvSpPr>
        <p:spPr>
          <a:xfrm>
            <a:off x="87313" y="1001713"/>
            <a:ext cx="7637462" cy="43910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8CFDA-A05D-4E67-92B7-C8D24DFFCB98}"/>
              </a:ext>
            </a:extLst>
          </p:cNvPr>
          <p:cNvSpPr txBox="1"/>
          <p:nvPr/>
        </p:nvSpPr>
        <p:spPr>
          <a:xfrm>
            <a:off x="2915816" y="2698716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발음연습</a:t>
            </a: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67989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발음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EB5E2F1-A001-4C29-9ED4-6485ED33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챕터시작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}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훈민정음의 페이지가 펼쳐지면 뒤로 넘어가고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페이지가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펼쳐지다가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중간 쯤에서 글자들이 위로 둥둥 떠오르고 아래 위로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흐려지면서 화면 중앙에 챕터 제목 텍스트 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112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2954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67989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발음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06" y="2903702"/>
            <a:ext cx="551261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36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전환되면 오늘 연습할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개의 문장이 화면 가운데에 보입니다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발음 연습입니다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따라하십시오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         </a:t>
            </a:r>
          </a:p>
        </p:txBody>
      </p:sp>
      <p:sp>
        <p:nvSpPr>
          <p:cNvPr id="1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113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6748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67989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발음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8843"/>
            <a:ext cx="3672408" cy="132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09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전환되면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개의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화면 가운데에 보입니다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 버튼을 누르면 지문을 다시 읽어 줍니다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 버튼을 누르면 학습자의 목소리를 녹음합니다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 재생 버튼을 누르면 녹음된 학습자의 목소리가 재생됩니다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학습자의 녹음된 발음에 대한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싱크로율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         </a:t>
            </a:r>
          </a:p>
        </p:txBody>
      </p:sp>
      <p:sp>
        <p:nvSpPr>
          <p:cNvPr id="10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96" y="461481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582" y="461481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461481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08" y="4185003"/>
            <a:ext cx="742950" cy="381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995" y="4204053"/>
            <a:ext cx="361950" cy="342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734" y="4183817"/>
            <a:ext cx="544704" cy="363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750" y="461807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114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7112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67989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발음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1"/>
            <a:ext cx="4248472" cy="135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8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전환되면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개의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아닙니다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화면 가운데에 보입니다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아닙니다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         </a:t>
            </a:r>
          </a:p>
        </p:txBody>
      </p:sp>
      <p:sp>
        <p:nvSpPr>
          <p:cNvPr id="31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96" y="461481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582" y="461481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461481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08" y="4185003"/>
            <a:ext cx="742950" cy="381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995" y="4204053"/>
            <a:ext cx="361950" cy="3429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734" y="4183817"/>
            <a:ext cx="544704" cy="363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7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750" y="461807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115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9864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791AFB-D10D-453C-9CE2-C1CB41EBF0DF}"/>
              </a:ext>
            </a:extLst>
          </p:cNvPr>
          <p:cNvSpPr/>
          <p:nvPr/>
        </p:nvSpPr>
        <p:spPr>
          <a:xfrm>
            <a:off x="6798964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발음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421574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65030D-820F-4BBB-ABC6-410E90B7576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73FD74-3A21-454D-886E-E2DF9F373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8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전환되면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개의 문장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제임스입니다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화면 가운데에 보입니다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61E9B-EF37-474E-A885-B75D8DAA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         </a:t>
            </a:r>
          </a:p>
        </p:txBody>
      </p:sp>
      <p:sp>
        <p:nvSpPr>
          <p:cNvPr id="20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96" y="461481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582" y="461481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461481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08" y="4185003"/>
            <a:ext cx="742950" cy="381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995" y="4204053"/>
            <a:ext cx="361950" cy="3429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734" y="4183817"/>
            <a:ext cx="544704" cy="3631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Box 290">
            <a:extLst>
              <a:ext uri="{FF2B5EF4-FFF2-40B4-BE49-F238E27FC236}">
                <a16:creationId xmlns:a16="http://schemas.microsoft.com/office/drawing/2014/main" id="{DD8FC601-2029-466A-B4B6-78CE2779A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750" y="461807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116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80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58" y="2020670"/>
            <a:ext cx="1591258" cy="194415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31" y="2988497"/>
            <a:ext cx="353858" cy="414175"/>
          </a:xfrm>
          <a:prstGeom prst="rect">
            <a:avLst/>
          </a:prstGeom>
        </p:spPr>
      </p:pic>
      <p:pic>
        <p:nvPicPr>
          <p:cNvPr id="3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DA7C058B-77C6-4DC3-8F06-9F7177887D9B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0" name="Rectangle 28">
            <a:extLst>
              <a:ext uri="{FF2B5EF4-FFF2-40B4-BE49-F238E27FC236}">
                <a16:creationId xmlns:a16="http://schemas.microsoft.com/office/drawing/2014/main" id="{E03BA43F-CA77-4A74-8282-67E7B9AC3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6632" name="TextBox 10">
            <a:extLst>
              <a:ext uri="{FF2B5EF4-FFF2-40B4-BE49-F238E27FC236}">
                <a16:creationId xmlns:a16="http://schemas.microsoft.com/office/drawing/2014/main" id="{2AAD34B4-6F79-400F-989D-11F22E39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책입니다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633" name="TextBox 10">
            <a:extLst>
              <a:ext uri="{FF2B5EF4-FFF2-40B4-BE49-F238E27FC236}">
                <a16:creationId xmlns:a16="http://schemas.microsoft.com/office/drawing/2014/main" id="{9F1CBE1E-9BF4-4F83-9429-4BD33D228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이미지와 텍스트 하단에 버튼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버튼을 누르면 왼쪽 이미지가 화면 중앙으로 확대되어 나오며 애니메이션 재생 후 원위치</a:t>
            </a:r>
            <a:endParaRPr lang="en-US" altLang="ko-KR" sz="90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생성되며 제 책입니다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버튼이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9p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으로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5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742" y="2886964"/>
            <a:ext cx="47641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50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제</a:t>
            </a:r>
            <a:endParaRPr lang="ko-KR" altLang="en-US" sz="2500" dirty="0">
              <a:solidFill>
                <a:srgbClr val="363636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6638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116" y="421431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9" name="TextBox 290">
            <a:extLst>
              <a:ext uri="{FF2B5EF4-FFF2-40B4-BE49-F238E27FC236}">
                <a16:creationId xmlns:a16="http://schemas.microsoft.com/office/drawing/2014/main" id="{2D202395-5DD3-47D0-BB25-6A66C48E3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529" y="399516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40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526" y="406912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641" name="그룹 54">
            <a:extLst>
              <a:ext uri="{FF2B5EF4-FFF2-40B4-BE49-F238E27FC236}">
                <a16:creationId xmlns:a16="http://schemas.microsoft.com/office/drawing/2014/main" id="{5ED86BB8-886A-45E1-866D-71A0746BBA42}"/>
              </a:ext>
            </a:extLst>
          </p:cNvPr>
          <p:cNvGrpSpPr>
            <a:grpSpLocks/>
          </p:cNvGrpSpPr>
          <p:nvPr/>
        </p:nvGrpSpPr>
        <p:grpSpPr bwMode="auto">
          <a:xfrm>
            <a:off x="1669157" y="4119565"/>
            <a:ext cx="415925" cy="368300"/>
            <a:chOff x="4139012" y="2192976"/>
            <a:chExt cx="415498" cy="369332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F533F5D-BEB5-404F-BF41-891711FB92CC}"/>
                </a:ext>
              </a:extLst>
            </p:cNvPr>
            <p:cNvSpPr/>
            <p:nvPr/>
          </p:nvSpPr>
          <p:spPr>
            <a:xfrm>
              <a:off x="4167558" y="2245511"/>
              <a:ext cx="307659" cy="307246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26647" name="직사각형 56">
              <a:extLst>
                <a:ext uri="{FF2B5EF4-FFF2-40B4-BE49-F238E27FC236}">
                  <a16:creationId xmlns:a16="http://schemas.microsoft.com/office/drawing/2014/main" id="{30029D6B-570E-4BED-A0BD-D1C94344D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grpSp>
        <p:nvGrpSpPr>
          <p:cNvPr id="26642" name="그룹 57">
            <a:extLst>
              <a:ext uri="{FF2B5EF4-FFF2-40B4-BE49-F238E27FC236}">
                <a16:creationId xmlns:a16="http://schemas.microsoft.com/office/drawing/2014/main" id="{7BD4E861-86CE-4D78-BE4D-16729792D2E6}"/>
              </a:ext>
            </a:extLst>
          </p:cNvPr>
          <p:cNvGrpSpPr>
            <a:grpSpLocks/>
          </p:cNvGrpSpPr>
          <p:nvPr/>
        </p:nvGrpSpPr>
        <p:grpSpPr bwMode="auto">
          <a:xfrm>
            <a:off x="5744423" y="3573021"/>
            <a:ext cx="682535" cy="407709"/>
            <a:chOff x="6835635" y="3753932"/>
            <a:chExt cx="534049" cy="31941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F78A14F-FA7E-466D-B4FF-EA7546DAF1F0}"/>
                </a:ext>
              </a:extLst>
            </p:cNvPr>
            <p:cNvSpPr/>
            <p:nvPr/>
          </p:nvSpPr>
          <p:spPr>
            <a:xfrm>
              <a:off x="6888101" y="3753932"/>
              <a:ext cx="308350" cy="307360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645" name="TextBox 59">
              <a:extLst>
                <a:ext uri="{FF2B5EF4-FFF2-40B4-BE49-F238E27FC236}">
                  <a16:creationId xmlns:a16="http://schemas.microsoft.com/office/drawing/2014/main" id="{31623E01-36B6-46B5-B8FE-696D04995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5635" y="3780960"/>
              <a:ext cx="53404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예문</a:t>
              </a:r>
            </a:p>
          </p:txBody>
        </p:sp>
      </p:grpSp>
      <p:sp>
        <p:nvSpPr>
          <p:cNvPr id="26643" name="TextBox 3">
            <a:extLst>
              <a:ext uri="{FF2B5EF4-FFF2-40B4-BE49-F238E27FC236}">
                <a16:creationId xmlns:a16="http://schemas.microsoft.com/office/drawing/2014/main" id="{E9139539-6B47-4B81-BE6D-50AA0C27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7865" y="209538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571" y="132625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361129688" descr="EMB000025e405fc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44" y="1968902"/>
            <a:ext cx="1984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69880120" descr="EMB000025e405f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74" y="3615803"/>
            <a:ext cx="637611" cy="2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63" y="1793035"/>
            <a:ext cx="4616896" cy="119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159" y="2216699"/>
            <a:ext cx="32277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제 책입니다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6847074" y="2162233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A3C88C-56D1-4818-96AB-53F1DC2165F3}"/>
              </a:ext>
            </a:extLst>
          </p:cNvPr>
          <p:cNvGrpSpPr/>
          <p:nvPr/>
        </p:nvGrpSpPr>
        <p:grpSpPr>
          <a:xfrm>
            <a:off x="1858528" y="3911569"/>
            <a:ext cx="905233" cy="261256"/>
            <a:chOff x="6659067" y="3729841"/>
            <a:chExt cx="905233" cy="26125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B690FAC-880A-4789-81C9-EFE18D2788CB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1CC702C-A559-4D8E-9097-0C5F4C372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B322B69-AFA9-45DD-B60B-5DF2542A5AEA}"/>
              </a:ext>
            </a:extLst>
          </p:cNvPr>
          <p:cNvSpPr txBox="1"/>
          <p:nvPr/>
        </p:nvSpPr>
        <p:spPr>
          <a:xfrm>
            <a:off x="6576618" y="1324585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3D0104.mp4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7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58" y="2020670"/>
            <a:ext cx="1591258" cy="1944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955533"/>
            <a:ext cx="573839" cy="379317"/>
          </a:xfrm>
          <a:prstGeom prst="rect">
            <a:avLst/>
          </a:prstGeom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9FF4DA4-7FF3-40E2-B1A7-1C023910B3E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Rectangle 28">
            <a:extLst>
              <a:ext uri="{FF2B5EF4-FFF2-40B4-BE49-F238E27FC236}">
                <a16:creationId xmlns:a16="http://schemas.microsoft.com/office/drawing/2014/main" id="{332E99C3-6E33-4047-BEC7-37ACF2AFD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5608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44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화면 왼쪽이미지가 화면 중앙으로 커져서 나오면 애니메이션 시작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교사가 명함을 들고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명함이 확대되면서 명함 그림이 뜨고 명함의 이름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김유리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부분에 핑크색 동그라미가 생긴다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명함 크기가 줄어들면서 교사의 손으로 돌아간다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22" name="TextBox 3">
            <a:extLst>
              <a:ext uri="{FF2B5EF4-FFF2-40B4-BE49-F238E27FC236}">
                <a16:creationId xmlns:a16="http://schemas.microsoft.com/office/drawing/2014/main" id="{617A0379-2AAE-49E4-95F2-7FDF6152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5611" name="TextBox 290">
            <a:extLst>
              <a:ext uri="{FF2B5EF4-FFF2-40B4-BE49-F238E27FC236}">
                <a16:creationId xmlns:a16="http://schemas.microsoft.com/office/drawing/2014/main" id="{D6884000-6864-4306-8579-C970A8AB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293" y="432328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D240D66-02A2-4F83-8FA9-A34AC816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732" y="2927879"/>
            <a:ext cx="2309540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이름 </a:t>
            </a:r>
            <a:endParaRPr kumimoji="0" lang="en-US" altLang="ko-KR" sz="13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64644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#2.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이름</a:t>
            </a:r>
            <a:endParaRPr lang="en-US" altLang="ko-KR" sz="900" dirty="0"/>
          </a:p>
          <a:p>
            <a:r>
              <a:rPr lang="en-US" altLang="ko-KR" sz="900" dirty="0"/>
              <a:t>#7.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제 이름은 </a:t>
            </a:r>
            <a:r>
              <a:rPr lang="ko-KR" altLang="en-US" sz="900" dirty="0" err="1"/>
              <a:t>김유리입니다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2015716" y="2803258"/>
            <a:ext cx="3528392" cy="211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11" y="2891068"/>
            <a:ext cx="1591258" cy="194415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9" y="3825931"/>
            <a:ext cx="573839" cy="379317"/>
          </a:xfrm>
          <a:prstGeom prst="rect">
            <a:avLst/>
          </a:prstGeom>
        </p:spPr>
      </p:pic>
      <p:sp>
        <p:nvSpPr>
          <p:cNvPr id="1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A61738-BBE8-4FCD-99B3-05A96F01FEBE}"/>
              </a:ext>
            </a:extLst>
          </p:cNvPr>
          <p:cNvGrpSpPr/>
          <p:nvPr/>
        </p:nvGrpSpPr>
        <p:grpSpPr>
          <a:xfrm>
            <a:off x="2042476" y="2826019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54087F9-6243-4512-8BAE-689B16088D9D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141A948-9088-4716-BE71-EB9000585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3CD31-BB44-4955-BF53-E51F2E00D35E}"/>
              </a:ext>
            </a:extLst>
          </p:cNvPr>
          <p:cNvSpPr txBox="1"/>
          <p:nvPr/>
        </p:nvSpPr>
        <p:spPr>
          <a:xfrm>
            <a:off x="7753805" y="3964828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3D0105.mp4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3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06" y="2114855"/>
            <a:ext cx="1591258" cy="194415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24" y="3049718"/>
            <a:ext cx="573839" cy="379317"/>
          </a:xfrm>
          <a:prstGeom prst="rect">
            <a:avLst/>
          </a:prstGeom>
        </p:spPr>
      </p:pic>
      <p:pic>
        <p:nvPicPr>
          <p:cNvPr id="3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DA7C058B-77C6-4DC3-8F06-9F7177887D9B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0" name="Rectangle 28">
            <a:extLst>
              <a:ext uri="{FF2B5EF4-FFF2-40B4-BE49-F238E27FC236}">
                <a16:creationId xmlns:a16="http://schemas.microsoft.com/office/drawing/2014/main" id="{E03BA43F-CA77-4A74-8282-67E7B9AC3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6632" name="TextBox 10">
            <a:extLst>
              <a:ext uri="{FF2B5EF4-FFF2-40B4-BE49-F238E27FC236}">
                <a16:creationId xmlns:a16="http://schemas.microsoft.com/office/drawing/2014/main" id="{2AAD34B4-6F79-400F-989D-11F22E39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김유리입니다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633" name="TextBox 10">
            <a:extLst>
              <a:ext uri="{FF2B5EF4-FFF2-40B4-BE49-F238E27FC236}">
                <a16:creationId xmlns:a16="http://schemas.microsoft.com/office/drawing/2014/main" id="{9F1CBE1E-9BF4-4F83-9429-4BD33D228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9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이미지와 텍스트 하단에 버튼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버튼을 누르면 왼쪽 이미지가 화면 중앙으로 확대되어 나오며 애니메이션 재생 후 원위치</a:t>
            </a:r>
            <a:endParaRPr lang="en-US" altLang="ko-KR" sz="90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생성되며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김유리입니다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버튼이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9p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으로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5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0179" y="2816986"/>
            <a:ext cx="76815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이름</a:t>
            </a:r>
          </a:p>
        </p:txBody>
      </p:sp>
      <p:sp>
        <p:nvSpPr>
          <p:cNvPr id="26638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116" y="421431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9" name="TextBox 290">
            <a:extLst>
              <a:ext uri="{FF2B5EF4-FFF2-40B4-BE49-F238E27FC236}">
                <a16:creationId xmlns:a16="http://schemas.microsoft.com/office/drawing/2014/main" id="{2D202395-5DD3-47D0-BB25-6A66C48E3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529" y="399516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40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526" y="406912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641" name="그룹 54">
            <a:extLst>
              <a:ext uri="{FF2B5EF4-FFF2-40B4-BE49-F238E27FC236}">
                <a16:creationId xmlns:a16="http://schemas.microsoft.com/office/drawing/2014/main" id="{5ED86BB8-886A-45E1-866D-71A0746BBA42}"/>
              </a:ext>
            </a:extLst>
          </p:cNvPr>
          <p:cNvGrpSpPr>
            <a:grpSpLocks/>
          </p:cNvGrpSpPr>
          <p:nvPr/>
        </p:nvGrpSpPr>
        <p:grpSpPr bwMode="auto">
          <a:xfrm>
            <a:off x="1669157" y="4119565"/>
            <a:ext cx="415925" cy="368300"/>
            <a:chOff x="4139012" y="2192976"/>
            <a:chExt cx="415498" cy="369332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F533F5D-BEB5-404F-BF41-891711FB92CC}"/>
                </a:ext>
              </a:extLst>
            </p:cNvPr>
            <p:cNvSpPr/>
            <p:nvPr/>
          </p:nvSpPr>
          <p:spPr>
            <a:xfrm>
              <a:off x="4167558" y="2245511"/>
              <a:ext cx="307659" cy="307246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26647" name="직사각형 56">
              <a:extLst>
                <a:ext uri="{FF2B5EF4-FFF2-40B4-BE49-F238E27FC236}">
                  <a16:creationId xmlns:a16="http://schemas.microsoft.com/office/drawing/2014/main" id="{30029D6B-570E-4BED-A0BD-D1C94344D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grpSp>
        <p:nvGrpSpPr>
          <p:cNvPr id="26642" name="그룹 57">
            <a:extLst>
              <a:ext uri="{FF2B5EF4-FFF2-40B4-BE49-F238E27FC236}">
                <a16:creationId xmlns:a16="http://schemas.microsoft.com/office/drawing/2014/main" id="{7BD4E861-86CE-4D78-BE4D-16729792D2E6}"/>
              </a:ext>
            </a:extLst>
          </p:cNvPr>
          <p:cNvGrpSpPr>
            <a:grpSpLocks/>
          </p:cNvGrpSpPr>
          <p:nvPr/>
        </p:nvGrpSpPr>
        <p:grpSpPr bwMode="auto">
          <a:xfrm>
            <a:off x="5744423" y="3573021"/>
            <a:ext cx="682535" cy="407709"/>
            <a:chOff x="6835635" y="3753932"/>
            <a:chExt cx="534049" cy="31941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F78A14F-FA7E-466D-B4FF-EA7546DAF1F0}"/>
                </a:ext>
              </a:extLst>
            </p:cNvPr>
            <p:cNvSpPr/>
            <p:nvPr/>
          </p:nvSpPr>
          <p:spPr>
            <a:xfrm>
              <a:off x="6888101" y="3753932"/>
              <a:ext cx="308350" cy="307360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645" name="TextBox 59">
              <a:extLst>
                <a:ext uri="{FF2B5EF4-FFF2-40B4-BE49-F238E27FC236}">
                  <a16:creationId xmlns:a16="http://schemas.microsoft.com/office/drawing/2014/main" id="{31623E01-36B6-46B5-B8FE-696D04995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5635" y="3780960"/>
              <a:ext cx="53404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예문</a:t>
              </a:r>
            </a:p>
          </p:txBody>
        </p:sp>
      </p:grpSp>
      <p:sp>
        <p:nvSpPr>
          <p:cNvPr id="26643" name="TextBox 3">
            <a:extLst>
              <a:ext uri="{FF2B5EF4-FFF2-40B4-BE49-F238E27FC236}">
                <a16:creationId xmlns:a16="http://schemas.microsoft.com/office/drawing/2014/main" id="{E9139539-6B47-4B81-BE6D-50AA0C27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7865" y="209538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361129688" descr="EMB000025e405fc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44" y="1968902"/>
            <a:ext cx="1984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69880120" descr="EMB000025e405f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74" y="3615803"/>
            <a:ext cx="637611" cy="2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63" y="1793035"/>
            <a:ext cx="4616896" cy="119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117" y="2216699"/>
            <a:ext cx="346783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250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제 이름은 </a:t>
            </a:r>
            <a:r>
              <a:rPr lang="ko-KR" altLang="en-US" sz="2500" dirty="0" err="1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김유리입니다</a:t>
            </a:r>
            <a:endParaRPr lang="ko-KR" altLang="en-US" sz="2500" dirty="0">
              <a:solidFill>
                <a:srgbClr val="363636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6847074" y="2162233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D27121-10F9-43A0-A93B-D4E60C57390F}"/>
              </a:ext>
            </a:extLst>
          </p:cNvPr>
          <p:cNvGrpSpPr/>
          <p:nvPr/>
        </p:nvGrpSpPr>
        <p:grpSpPr>
          <a:xfrm>
            <a:off x="2042476" y="2826019"/>
            <a:ext cx="905233" cy="261256"/>
            <a:chOff x="6659067" y="3729841"/>
            <a:chExt cx="905233" cy="26125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9055B63-A85E-4934-AAE8-9EB2D22B43D8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24A058B-48D2-490A-AD15-9DDAF40EB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D8F9E00-447B-4B2B-9DA5-57BB6A88EB3C}"/>
              </a:ext>
            </a:extLst>
          </p:cNvPr>
          <p:cNvSpPr txBox="1"/>
          <p:nvPr/>
        </p:nvSpPr>
        <p:spPr>
          <a:xfrm>
            <a:off x="7736388" y="4758148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3D0105.mp4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8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6" y="1993011"/>
            <a:ext cx="1591258" cy="1944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88" y="3115890"/>
            <a:ext cx="1085849" cy="9191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880" y="3135027"/>
            <a:ext cx="353858" cy="41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608" y="2554477"/>
            <a:ext cx="1323975" cy="1438275"/>
          </a:xfrm>
          <a:prstGeom prst="rect">
            <a:avLst/>
          </a:prstGeom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9FF4DA4-7FF3-40E2-B1A7-1C023910B3E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Rectangle 28">
            <a:extLst>
              <a:ext uri="{FF2B5EF4-FFF2-40B4-BE49-F238E27FC236}">
                <a16:creationId xmlns:a16="http://schemas.microsoft.com/office/drawing/2014/main" id="{332E99C3-6E33-4047-BEC7-37ACF2AFD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5608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16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화면 왼쪽이미지가 화면 중앙으로 커져서 나오면 애니메이션 시작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서 있는 교사와 유키 사이에 책상이 있고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책상 위에 책이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교사가 책을 가리킨다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책을 집어 품에 안는다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22" name="TextBox 3">
            <a:extLst>
              <a:ext uri="{FF2B5EF4-FFF2-40B4-BE49-F238E27FC236}">
                <a16:creationId xmlns:a16="http://schemas.microsoft.com/office/drawing/2014/main" id="{617A0379-2AAE-49E4-95F2-7FDF6152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5611" name="TextBox 290">
            <a:extLst>
              <a:ext uri="{FF2B5EF4-FFF2-40B4-BE49-F238E27FC236}">
                <a16:creationId xmlns:a16="http://schemas.microsoft.com/office/drawing/2014/main" id="{D6884000-6864-4306-8579-C970A8AB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293" y="432328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D240D66-02A2-4F83-8FA9-A34AC816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08" y="2927879"/>
            <a:ext cx="2309540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5646440"/>
            <a:ext cx="71287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#2.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네</a:t>
            </a:r>
            <a:endParaRPr lang="en-US" altLang="ko-KR" sz="900" dirty="0"/>
          </a:p>
          <a:p>
            <a:r>
              <a:rPr lang="en-US" altLang="ko-KR" sz="900" dirty="0"/>
              <a:t>#6.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유키 씨 책입니까</a:t>
            </a:r>
            <a:r>
              <a:rPr lang="en-US" altLang="ko-KR" sz="900" dirty="0"/>
              <a:t>?</a:t>
            </a:r>
          </a:p>
          <a:p>
            <a:r>
              <a:rPr lang="en-US" altLang="ko-KR" sz="900" dirty="0"/>
              <a:t>#8. </a:t>
            </a:r>
            <a:r>
              <a:rPr lang="ko-KR" altLang="en-US" sz="900" dirty="0"/>
              <a:t>유키 </a:t>
            </a:r>
            <a:r>
              <a:rPr lang="en-US" altLang="ko-KR" sz="900" dirty="0"/>
              <a:t>: </a:t>
            </a:r>
            <a:r>
              <a:rPr lang="ko-KR" altLang="en-US" sz="900" dirty="0"/>
              <a:t>네</a:t>
            </a:r>
            <a:r>
              <a:rPr lang="en-US" altLang="ko-KR" sz="900" dirty="0"/>
              <a:t>, </a:t>
            </a:r>
            <a:r>
              <a:rPr lang="ko-KR" altLang="en-US" sz="900" dirty="0"/>
              <a:t>제 책입니다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2015716" y="2803258"/>
            <a:ext cx="3528392" cy="211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21" y="3106922"/>
            <a:ext cx="1216359" cy="148611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944" y="3988313"/>
            <a:ext cx="830024" cy="7026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879" y="3888475"/>
            <a:ext cx="270490" cy="3165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863" y="3522396"/>
            <a:ext cx="1012048" cy="1099419"/>
          </a:xfrm>
          <a:prstGeom prst="rect">
            <a:avLst/>
          </a:prstGeom>
        </p:spPr>
      </p:pic>
      <p:sp>
        <p:nvSpPr>
          <p:cNvPr id="2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367665-54CD-4C8F-92DD-ABA54E903D17}"/>
              </a:ext>
            </a:extLst>
          </p:cNvPr>
          <p:cNvGrpSpPr/>
          <p:nvPr/>
        </p:nvGrpSpPr>
        <p:grpSpPr>
          <a:xfrm>
            <a:off x="2042476" y="2826019"/>
            <a:ext cx="905233" cy="261256"/>
            <a:chOff x="6659067" y="3729841"/>
            <a:chExt cx="905233" cy="26125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A7B9BE3-0B87-4B08-801C-BA9E093E1431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367E1A2-909F-42B9-BE5A-984737057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8A4998-19F3-4413-B741-709054C6C5E8}"/>
              </a:ext>
            </a:extLst>
          </p:cNvPr>
          <p:cNvSpPr txBox="1"/>
          <p:nvPr/>
        </p:nvSpPr>
        <p:spPr>
          <a:xfrm>
            <a:off x="6627434" y="2100156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3D_0106.mp4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8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9B8C4DF-3B55-48FC-89A0-3B220767E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433634"/>
              </p:ext>
            </p:extLst>
          </p:nvPr>
        </p:nvGraphicFramePr>
        <p:xfrm>
          <a:off x="2857134" y="1124744"/>
          <a:ext cx="3422699" cy="515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637">
                  <a:extLst>
                    <a:ext uri="{9D8B030D-6E8A-4147-A177-3AD203B41FA5}">
                      <a16:colId xmlns:a16="http://schemas.microsoft.com/office/drawing/2014/main" val="1547397528"/>
                    </a:ext>
                  </a:extLst>
                </a:gridCol>
                <a:gridCol w="2217062">
                  <a:extLst>
                    <a:ext uri="{9D8B030D-6E8A-4147-A177-3AD203B41FA5}">
                      <a16:colId xmlns:a16="http://schemas.microsoft.com/office/drawing/2014/main" val="3023645535"/>
                    </a:ext>
                  </a:extLst>
                </a:gridCol>
              </a:tblGrid>
              <a:tr h="429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버튼디자인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주요기능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179395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086959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94046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153925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945673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077651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982113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534906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806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835846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84654"/>
                  </a:ext>
                </a:extLst>
              </a:tr>
              <a:tr h="4297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85887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23A65ED-A2CE-4E98-B80D-5A99D451DC56}"/>
              </a:ext>
            </a:extLst>
          </p:cNvPr>
          <p:cNvSpPr txBox="1"/>
          <p:nvPr/>
        </p:nvSpPr>
        <p:spPr>
          <a:xfrm>
            <a:off x="4057768" y="214371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>
                <a:latin typeface="+mn-ea"/>
                <a:ea typeface="+mn-ea"/>
              </a:rPr>
              <a:t>버튼 정의</a:t>
            </a:r>
            <a:endParaRPr lang="ko-KR" altLang="en-US" sz="15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620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1216359" cy="148611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015" y="3014247"/>
            <a:ext cx="830024" cy="70260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950" y="2914409"/>
            <a:ext cx="270490" cy="31659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934" y="2548330"/>
            <a:ext cx="1012048" cy="1099419"/>
          </a:xfrm>
          <a:prstGeom prst="rect">
            <a:avLst/>
          </a:prstGeom>
        </p:spPr>
      </p:pic>
      <p:pic>
        <p:nvPicPr>
          <p:cNvPr id="3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DA7C058B-77C6-4DC3-8F06-9F7177887D9B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0" name="Rectangle 28">
            <a:extLst>
              <a:ext uri="{FF2B5EF4-FFF2-40B4-BE49-F238E27FC236}">
                <a16:creationId xmlns:a16="http://schemas.microsoft.com/office/drawing/2014/main" id="{E03BA43F-CA77-4A74-8282-67E7B9AC3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6632" name="TextBox 10">
            <a:extLst>
              <a:ext uri="{FF2B5EF4-FFF2-40B4-BE49-F238E27FC236}">
                <a16:creationId xmlns:a16="http://schemas.microsoft.com/office/drawing/2014/main" id="{2AAD34B4-6F79-400F-989D-11F22E39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책입니다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633" name="TextBox 10">
            <a:extLst>
              <a:ext uri="{FF2B5EF4-FFF2-40B4-BE49-F238E27FC236}">
                <a16:creationId xmlns:a16="http://schemas.microsoft.com/office/drawing/2014/main" id="{9F1CBE1E-9BF4-4F83-9429-4BD33D228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이미지와 텍스트 하단에 버튼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왼쪽 이미지가 화면 중앙으로 확대되어 나오며 애니메이션 재생 후 원위치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생성되며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책입니다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버튼이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으로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5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080" y="2852936"/>
            <a:ext cx="47641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50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네</a:t>
            </a:r>
            <a:endParaRPr lang="ko-KR" altLang="en-US" sz="2500" dirty="0">
              <a:solidFill>
                <a:srgbClr val="363636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6638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116" y="421431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9" name="TextBox 290">
            <a:extLst>
              <a:ext uri="{FF2B5EF4-FFF2-40B4-BE49-F238E27FC236}">
                <a16:creationId xmlns:a16="http://schemas.microsoft.com/office/drawing/2014/main" id="{2D202395-5DD3-47D0-BB25-6A66C48E3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529" y="399516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40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526" y="406912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641" name="그룹 54">
            <a:extLst>
              <a:ext uri="{FF2B5EF4-FFF2-40B4-BE49-F238E27FC236}">
                <a16:creationId xmlns:a16="http://schemas.microsoft.com/office/drawing/2014/main" id="{5ED86BB8-886A-45E1-866D-71A0746BBA42}"/>
              </a:ext>
            </a:extLst>
          </p:cNvPr>
          <p:cNvGrpSpPr>
            <a:grpSpLocks/>
          </p:cNvGrpSpPr>
          <p:nvPr/>
        </p:nvGrpSpPr>
        <p:grpSpPr bwMode="auto">
          <a:xfrm>
            <a:off x="1669157" y="4119565"/>
            <a:ext cx="415925" cy="368300"/>
            <a:chOff x="4139012" y="2192976"/>
            <a:chExt cx="415498" cy="369332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F533F5D-BEB5-404F-BF41-891711FB92CC}"/>
                </a:ext>
              </a:extLst>
            </p:cNvPr>
            <p:cNvSpPr/>
            <p:nvPr/>
          </p:nvSpPr>
          <p:spPr>
            <a:xfrm>
              <a:off x="4167558" y="2245511"/>
              <a:ext cx="307659" cy="307246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26647" name="직사각형 56">
              <a:extLst>
                <a:ext uri="{FF2B5EF4-FFF2-40B4-BE49-F238E27FC236}">
                  <a16:creationId xmlns:a16="http://schemas.microsoft.com/office/drawing/2014/main" id="{30029D6B-570E-4BED-A0BD-D1C94344D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grpSp>
        <p:nvGrpSpPr>
          <p:cNvPr id="26642" name="그룹 57">
            <a:extLst>
              <a:ext uri="{FF2B5EF4-FFF2-40B4-BE49-F238E27FC236}">
                <a16:creationId xmlns:a16="http://schemas.microsoft.com/office/drawing/2014/main" id="{7BD4E861-86CE-4D78-BE4D-16729792D2E6}"/>
              </a:ext>
            </a:extLst>
          </p:cNvPr>
          <p:cNvGrpSpPr>
            <a:grpSpLocks/>
          </p:cNvGrpSpPr>
          <p:nvPr/>
        </p:nvGrpSpPr>
        <p:grpSpPr bwMode="auto">
          <a:xfrm>
            <a:off x="5744423" y="3573021"/>
            <a:ext cx="682535" cy="407709"/>
            <a:chOff x="6835635" y="3753932"/>
            <a:chExt cx="534049" cy="31941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F78A14F-FA7E-466D-B4FF-EA7546DAF1F0}"/>
                </a:ext>
              </a:extLst>
            </p:cNvPr>
            <p:cNvSpPr/>
            <p:nvPr/>
          </p:nvSpPr>
          <p:spPr>
            <a:xfrm>
              <a:off x="6888101" y="3753932"/>
              <a:ext cx="308350" cy="307360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645" name="TextBox 59">
              <a:extLst>
                <a:ext uri="{FF2B5EF4-FFF2-40B4-BE49-F238E27FC236}">
                  <a16:creationId xmlns:a16="http://schemas.microsoft.com/office/drawing/2014/main" id="{31623E01-36B6-46B5-B8FE-696D04995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5635" y="3780960"/>
              <a:ext cx="53404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예문</a:t>
              </a:r>
            </a:p>
          </p:txBody>
        </p:sp>
      </p:grpSp>
      <p:sp>
        <p:nvSpPr>
          <p:cNvPr id="26643" name="TextBox 3">
            <a:extLst>
              <a:ext uri="{FF2B5EF4-FFF2-40B4-BE49-F238E27FC236}">
                <a16:creationId xmlns:a16="http://schemas.microsoft.com/office/drawing/2014/main" id="{E9139539-6B47-4B81-BE6D-50AA0C27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7865" y="209538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29" y="159536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361129688" descr="EMB000025e405fc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44" y="1968902"/>
            <a:ext cx="1984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69880120" descr="EMB000025e405f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74" y="3615803"/>
            <a:ext cx="637611" cy="2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63" y="1793035"/>
            <a:ext cx="4616896" cy="119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159" y="2216699"/>
            <a:ext cx="32277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네</a:t>
            </a:r>
            <a:r>
              <a:rPr lang="en-US" altLang="ko-KR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제 책입니다</a:t>
            </a:r>
            <a:r>
              <a:rPr lang="en-US" altLang="ko-KR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 </a:t>
            </a:r>
            <a:endParaRPr lang="ko-KR" altLang="en-US" sz="2500" dirty="0">
              <a:solidFill>
                <a:srgbClr val="363636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6847074" y="2162233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AE2A125-E501-463F-AE28-3D3CAD9A88FD}"/>
              </a:ext>
            </a:extLst>
          </p:cNvPr>
          <p:cNvGrpSpPr/>
          <p:nvPr/>
        </p:nvGrpSpPr>
        <p:grpSpPr>
          <a:xfrm>
            <a:off x="2042476" y="2826019"/>
            <a:ext cx="905233" cy="261256"/>
            <a:chOff x="6659067" y="3729841"/>
            <a:chExt cx="905233" cy="26125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2150BE3-B512-4092-9C08-C5460C6200B7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8647130-AB08-4F37-A582-566DFCCAD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713AD8C-3163-4D6B-BD83-A07C5D303168}"/>
              </a:ext>
            </a:extLst>
          </p:cNvPr>
          <p:cNvSpPr txBox="1"/>
          <p:nvPr/>
        </p:nvSpPr>
        <p:spPr>
          <a:xfrm>
            <a:off x="6460552" y="1308603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3D_0106.mp4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28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_x227696392" descr="EMB00002710bde9">
            <a:extLst>
              <a:ext uri="{FF2B5EF4-FFF2-40B4-BE49-F238E27FC236}">
                <a16:creationId xmlns:a16="http://schemas.microsoft.com/office/drawing/2014/main" id="{DB9C6748-C73E-44B9-A56A-6722204E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01" y="2128978"/>
            <a:ext cx="27241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9FF4DA4-7FF3-40E2-B1A7-1C023910B3E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Rectangle 28">
            <a:extLst>
              <a:ext uri="{FF2B5EF4-FFF2-40B4-BE49-F238E27FC236}">
                <a16:creationId xmlns:a16="http://schemas.microsoft.com/office/drawing/2014/main" id="{332E99C3-6E33-4047-BEC7-37ACF2AFD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5608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82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화면 왼쪽이미지가 화면 중앙으로 커져서 나오면 애니메이션 시작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두 개의 책상에 각각 유키와 에릭이 앉아 있고 책상 위에 이름표가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손을 가슴에 얹는다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유키의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자신의 가슴에 손을 얹는다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애니메이션 종류 후 원래의 위치로 창이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22" name="TextBox 3">
            <a:extLst>
              <a:ext uri="{FF2B5EF4-FFF2-40B4-BE49-F238E27FC236}">
                <a16:creationId xmlns:a16="http://schemas.microsoft.com/office/drawing/2014/main" id="{617A0379-2AAE-49E4-95F2-7FDF6152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5611" name="TextBox 290">
            <a:extLst>
              <a:ext uri="{FF2B5EF4-FFF2-40B4-BE49-F238E27FC236}">
                <a16:creationId xmlns:a16="http://schemas.microsoft.com/office/drawing/2014/main" id="{D6884000-6864-4306-8579-C970A8AB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293" y="432328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D240D66-02A2-4F83-8FA9-A34AC816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08" y="2927879"/>
            <a:ext cx="2309540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저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5646440"/>
            <a:ext cx="71287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#2.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저</a:t>
            </a:r>
            <a:endParaRPr lang="en-US" altLang="ko-KR" sz="900" dirty="0"/>
          </a:p>
          <a:p>
            <a:r>
              <a:rPr lang="en-US" altLang="ko-KR" sz="900" dirty="0"/>
              <a:t>#6. </a:t>
            </a:r>
            <a:r>
              <a:rPr lang="ko-KR" altLang="en-US" sz="900" dirty="0"/>
              <a:t>유키 </a:t>
            </a:r>
            <a:r>
              <a:rPr lang="en-US" altLang="ko-KR" sz="900" dirty="0"/>
              <a:t>: </a:t>
            </a:r>
            <a:r>
              <a:rPr lang="ko-KR" altLang="en-US" sz="900" dirty="0"/>
              <a:t>저는 유키입니다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#8. </a:t>
            </a:r>
            <a:r>
              <a:rPr lang="ko-KR" altLang="en-US" sz="900" dirty="0"/>
              <a:t>에릭 </a:t>
            </a:r>
            <a:r>
              <a:rPr lang="en-US" altLang="ko-KR" sz="900" dirty="0"/>
              <a:t>: </a:t>
            </a:r>
            <a:r>
              <a:rPr lang="ko-KR" altLang="en-US" sz="900" dirty="0"/>
              <a:t>저는 에릭입니다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2123728" y="2558519"/>
            <a:ext cx="3528392" cy="211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_x227696392" descr="EMB00002710bde9">
            <a:extLst>
              <a:ext uri="{FF2B5EF4-FFF2-40B4-BE49-F238E27FC236}">
                <a16:creationId xmlns:a16="http://schemas.microsoft.com/office/drawing/2014/main" id="{DB9C6748-C73E-44B9-A56A-6722204E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52" y="2818436"/>
            <a:ext cx="27241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141A2-10E6-4200-96DF-85144BAA5B39}"/>
              </a:ext>
            </a:extLst>
          </p:cNvPr>
          <p:cNvGrpSpPr/>
          <p:nvPr/>
        </p:nvGrpSpPr>
        <p:grpSpPr>
          <a:xfrm>
            <a:off x="2042476" y="2826019"/>
            <a:ext cx="905233" cy="261256"/>
            <a:chOff x="6659067" y="3729841"/>
            <a:chExt cx="905233" cy="261256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AB3070E-5ED5-42B6-AC38-5CE52B39DFB7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624BE5E-6575-4BD5-8F60-86BF307BD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C230F7A-E0A1-4767-B42D-2AD507D9B536}"/>
              </a:ext>
            </a:extLst>
          </p:cNvPr>
          <p:cNvSpPr txBox="1"/>
          <p:nvPr/>
        </p:nvSpPr>
        <p:spPr>
          <a:xfrm>
            <a:off x="6627434" y="2100156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3D_0107.mp4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45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_x227696392" descr="EMB00002710bde9">
            <a:extLst>
              <a:ext uri="{FF2B5EF4-FFF2-40B4-BE49-F238E27FC236}">
                <a16:creationId xmlns:a16="http://schemas.microsoft.com/office/drawing/2014/main" id="{DB9C6748-C73E-44B9-A56A-6722204E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25" y="2146925"/>
            <a:ext cx="27241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DA7C058B-77C6-4DC3-8F06-9F7177887D9B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0" name="Rectangle 28">
            <a:extLst>
              <a:ext uri="{FF2B5EF4-FFF2-40B4-BE49-F238E27FC236}">
                <a16:creationId xmlns:a16="http://schemas.microsoft.com/office/drawing/2014/main" id="{E03BA43F-CA77-4A74-8282-67E7B9AC3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6632" name="TextBox 10">
            <a:extLst>
              <a:ext uri="{FF2B5EF4-FFF2-40B4-BE49-F238E27FC236}">
                <a16:creationId xmlns:a16="http://schemas.microsoft.com/office/drawing/2014/main" id="{2AAD34B4-6F79-400F-989D-11F22E39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633" name="TextBox 10">
            <a:extLst>
              <a:ext uri="{FF2B5EF4-FFF2-40B4-BE49-F238E27FC236}">
                <a16:creationId xmlns:a16="http://schemas.microsoft.com/office/drawing/2014/main" id="{9F1CBE1E-9BF4-4F83-9429-4BD33D228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이미지와 텍스트 하단에 버튼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왼쪽 이미지가 화면 중앙으로 확대되어 나오며 애니메이션 재생 후 원위치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생성되며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버튼이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9p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5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080" y="2852936"/>
            <a:ext cx="47641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저</a:t>
            </a:r>
          </a:p>
        </p:txBody>
      </p:sp>
      <p:sp>
        <p:nvSpPr>
          <p:cNvPr id="26638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116" y="421431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9" name="TextBox 290">
            <a:extLst>
              <a:ext uri="{FF2B5EF4-FFF2-40B4-BE49-F238E27FC236}">
                <a16:creationId xmlns:a16="http://schemas.microsoft.com/office/drawing/2014/main" id="{2D202395-5DD3-47D0-BB25-6A66C48E3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529" y="399516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40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526" y="406912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641" name="그룹 54">
            <a:extLst>
              <a:ext uri="{FF2B5EF4-FFF2-40B4-BE49-F238E27FC236}">
                <a16:creationId xmlns:a16="http://schemas.microsoft.com/office/drawing/2014/main" id="{5ED86BB8-886A-45E1-866D-71A0746BBA42}"/>
              </a:ext>
            </a:extLst>
          </p:cNvPr>
          <p:cNvGrpSpPr>
            <a:grpSpLocks/>
          </p:cNvGrpSpPr>
          <p:nvPr/>
        </p:nvGrpSpPr>
        <p:grpSpPr bwMode="auto">
          <a:xfrm>
            <a:off x="1669157" y="4119565"/>
            <a:ext cx="415925" cy="368300"/>
            <a:chOff x="4139012" y="2192976"/>
            <a:chExt cx="415498" cy="369332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F533F5D-BEB5-404F-BF41-891711FB92CC}"/>
                </a:ext>
              </a:extLst>
            </p:cNvPr>
            <p:cNvSpPr/>
            <p:nvPr/>
          </p:nvSpPr>
          <p:spPr>
            <a:xfrm>
              <a:off x="4167558" y="2245511"/>
              <a:ext cx="307659" cy="307246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26647" name="직사각형 56">
              <a:extLst>
                <a:ext uri="{FF2B5EF4-FFF2-40B4-BE49-F238E27FC236}">
                  <a16:creationId xmlns:a16="http://schemas.microsoft.com/office/drawing/2014/main" id="{30029D6B-570E-4BED-A0BD-D1C94344D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grpSp>
        <p:nvGrpSpPr>
          <p:cNvPr id="26642" name="그룹 57">
            <a:extLst>
              <a:ext uri="{FF2B5EF4-FFF2-40B4-BE49-F238E27FC236}">
                <a16:creationId xmlns:a16="http://schemas.microsoft.com/office/drawing/2014/main" id="{7BD4E861-86CE-4D78-BE4D-16729792D2E6}"/>
              </a:ext>
            </a:extLst>
          </p:cNvPr>
          <p:cNvGrpSpPr>
            <a:grpSpLocks/>
          </p:cNvGrpSpPr>
          <p:nvPr/>
        </p:nvGrpSpPr>
        <p:grpSpPr bwMode="auto">
          <a:xfrm>
            <a:off x="5744423" y="3573021"/>
            <a:ext cx="682535" cy="407709"/>
            <a:chOff x="6835635" y="3753932"/>
            <a:chExt cx="534049" cy="31941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F78A14F-FA7E-466D-B4FF-EA7546DAF1F0}"/>
                </a:ext>
              </a:extLst>
            </p:cNvPr>
            <p:cNvSpPr/>
            <p:nvPr/>
          </p:nvSpPr>
          <p:spPr>
            <a:xfrm>
              <a:off x="6888101" y="3753932"/>
              <a:ext cx="308350" cy="307360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645" name="TextBox 59">
              <a:extLst>
                <a:ext uri="{FF2B5EF4-FFF2-40B4-BE49-F238E27FC236}">
                  <a16:creationId xmlns:a16="http://schemas.microsoft.com/office/drawing/2014/main" id="{31623E01-36B6-46B5-B8FE-696D04995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5635" y="3780960"/>
              <a:ext cx="53404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예문</a:t>
              </a:r>
            </a:p>
          </p:txBody>
        </p:sp>
      </p:grpSp>
      <p:sp>
        <p:nvSpPr>
          <p:cNvPr id="26643" name="TextBox 3">
            <a:extLst>
              <a:ext uri="{FF2B5EF4-FFF2-40B4-BE49-F238E27FC236}">
                <a16:creationId xmlns:a16="http://schemas.microsoft.com/office/drawing/2014/main" id="{E9139539-6B47-4B81-BE6D-50AA0C27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7865" y="209538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361129688" descr="EMB000025e405fc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44" y="1968902"/>
            <a:ext cx="1984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69880120" descr="EMB000025e405f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74" y="3615803"/>
            <a:ext cx="637611" cy="2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63" y="1793035"/>
            <a:ext cx="4616896" cy="119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159" y="2216699"/>
            <a:ext cx="32277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저는 에릭입니다</a:t>
            </a:r>
            <a:r>
              <a:rPr lang="en-US" altLang="ko-KR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 </a:t>
            </a:r>
            <a:endParaRPr lang="ko-KR" altLang="en-US" sz="2500" dirty="0">
              <a:solidFill>
                <a:srgbClr val="363636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6847074" y="2162233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14B149C-BCA4-47B3-9B27-929D8FC5FA66}"/>
              </a:ext>
            </a:extLst>
          </p:cNvPr>
          <p:cNvGrpSpPr/>
          <p:nvPr/>
        </p:nvGrpSpPr>
        <p:grpSpPr>
          <a:xfrm>
            <a:off x="2042476" y="2826019"/>
            <a:ext cx="905233" cy="261256"/>
            <a:chOff x="6659067" y="3729841"/>
            <a:chExt cx="905233" cy="261256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F058083-00A3-4CF2-8DF3-A667E2E7FCB4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963E468-95AD-4FBC-969B-BD7D9DF29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28B4F30-933D-408C-A969-622F6D924D91}"/>
              </a:ext>
            </a:extLst>
          </p:cNvPr>
          <p:cNvSpPr txBox="1"/>
          <p:nvPr/>
        </p:nvSpPr>
        <p:spPr>
          <a:xfrm>
            <a:off x="7698314" y="4728991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3D_0107.mp4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38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74" y="2414373"/>
            <a:ext cx="1247775" cy="1676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24" y="3638028"/>
            <a:ext cx="419100" cy="333375"/>
          </a:xfrm>
          <a:prstGeom prst="rect">
            <a:avLst/>
          </a:prstGeom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9FF4DA4-7FF3-40E2-B1A7-1C023910B3E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Rectangle 28">
            <a:extLst>
              <a:ext uri="{FF2B5EF4-FFF2-40B4-BE49-F238E27FC236}">
                <a16:creationId xmlns:a16="http://schemas.microsoft.com/office/drawing/2014/main" id="{332E99C3-6E33-4047-BEC7-37ACF2AFD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5608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40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화면 왼쪽이미지가 화면 중앙으로 커져서 나오면 애니메이션 시작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미국 국기를 들고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애니메이션 종료 후 원래의 위치로 창이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22" name="TextBox 3">
            <a:extLst>
              <a:ext uri="{FF2B5EF4-FFF2-40B4-BE49-F238E27FC236}">
                <a16:creationId xmlns:a16="http://schemas.microsoft.com/office/drawing/2014/main" id="{617A0379-2AAE-49E4-95F2-7FDF6152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5611" name="TextBox 290">
            <a:extLst>
              <a:ext uri="{FF2B5EF4-FFF2-40B4-BE49-F238E27FC236}">
                <a16:creationId xmlns:a16="http://schemas.microsoft.com/office/drawing/2014/main" id="{D6884000-6864-4306-8579-C970A8AB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293" y="432328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D240D66-02A2-4F83-8FA9-A34AC816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708" y="2927879"/>
            <a:ext cx="2309540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미국 사람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564644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#2. </a:t>
            </a:r>
            <a:r>
              <a:rPr lang="ko-KR" altLang="en-US" sz="900" dirty="0"/>
              <a:t>교사 </a:t>
            </a:r>
            <a:r>
              <a:rPr lang="en-US" altLang="ko-KR" sz="900" dirty="0"/>
              <a:t>: </a:t>
            </a:r>
            <a:r>
              <a:rPr lang="ko-KR" altLang="en-US" sz="900" dirty="0"/>
              <a:t>미국 사람</a:t>
            </a:r>
            <a:endParaRPr lang="en-US" altLang="ko-KR" sz="900" dirty="0"/>
          </a:p>
          <a:p>
            <a:r>
              <a:rPr lang="en-US" altLang="ko-KR" sz="900" dirty="0"/>
              <a:t>#5. </a:t>
            </a:r>
            <a:r>
              <a:rPr lang="ko-KR" altLang="en-US" sz="900" dirty="0"/>
              <a:t>에릭 </a:t>
            </a:r>
            <a:r>
              <a:rPr lang="en-US" altLang="ko-KR" sz="900" dirty="0"/>
              <a:t>: </a:t>
            </a:r>
            <a:r>
              <a:rPr lang="ko-KR" altLang="en-US" sz="900" dirty="0"/>
              <a:t>저는 미국 사람입니다</a:t>
            </a:r>
            <a:r>
              <a:rPr lang="en-US" altLang="ko-KR" sz="900" dirty="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54271" y="2331381"/>
            <a:ext cx="3528392" cy="211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43" y="2766256"/>
            <a:ext cx="1247775" cy="1676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93" y="3989911"/>
            <a:ext cx="419100" cy="333375"/>
          </a:xfrm>
          <a:prstGeom prst="rect">
            <a:avLst/>
          </a:prstGeom>
        </p:spPr>
      </p:pic>
      <p:sp>
        <p:nvSpPr>
          <p:cNvPr id="1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252F42-6488-4951-B3F2-E75A9F05A9CB}"/>
              </a:ext>
            </a:extLst>
          </p:cNvPr>
          <p:cNvGrpSpPr/>
          <p:nvPr/>
        </p:nvGrpSpPr>
        <p:grpSpPr>
          <a:xfrm>
            <a:off x="115273" y="1013039"/>
            <a:ext cx="905233" cy="261256"/>
            <a:chOff x="6659067" y="3729841"/>
            <a:chExt cx="905233" cy="26125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AFA38E8-4B2E-4D8D-998A-4F155ED49C6B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9732EA3-0E72-463B-8DC6-275C612A0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A6DC33-A6A0-4630-A993-06EDA945553B}"/>
              </a:ext>
            </a:extLst>
          </p:cNvPr>
          <p:cNvSpPr txBox="1"/>
          <p:nvPr/>
        </p:nvSpPr>
        <p:spPr>
          <a:xfrm>
            <a:off x="7698314" y="4728991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3D_0108.mp4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6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51" y="2101807"/>
            <a:ext cx="1247775" cy="16764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01" y="3325462"/>
            <a:ext cx="419100" cy="333375"/>
          </a:xfrm>
          <a:prstGeom prst="rect">
            <a:avLst/>
          </a:prstGeom>
        </p:spPr>
      </p:pic>
      <p:pic>
        <p:nvPicPr>
          <p:cNvPr id="33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77" y="2708920"/>
            <a:ext cx="3022295" cy="7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DA7C058B-77C6-4DC3-8F06-9F7177887D9B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0" name="Rectangle 28">
            <a:extLst>
              <a:ext uri="{FF2B5EF4-FFF2-40B4-BE49-F238E27FC236}">
                <a16:creationId xmlns:a16="http://schemas.microsoft.com/office/drawing/2014/main" id="{E03BA43F-CA77-4A74-8282-67E7B9AC3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6632" name="TextBox 10">
            <a:extLst>
              <a:ext uri="{FF2B5EF4-FFF2-40B4-BE49-F238E27FC236}">
                <a16:creationId xmlns:a16="http://schemas.microsoft.com/office/drawing/2014/main" id="{2AAD34B4-6F79-400F-989D-11F22E39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633" name="TextBox 10">
            <a:extLst>
              <a:ext uri="{FF2B5EF4-FFF2-40B4-BE49-F238E27FC236}">
                <a16:creationId xmlns:a16="http://schemas.microsoft.com/office/drawing/2014/main" id="{9F1CBE1E-9BF4-4F83-9429-4BD33D228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9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이미지와 텍스트 하단에 버튼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en-US" altLang="ko-KR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다시 보기</a:t>
            </a:r>
            <a:r>
              <a:rPr lang="en-US" altLang="ko-KR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버튼을 누르면 왼쪽 이미지가 화면 중앙으로 확대되어 나오며 애니메이션 재생 후 원위치</a:t>
            </a:r>
            <a:endParaRPr lang="en-US" altLang="ko-KR" sz="90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생성되며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글상자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버튼이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으로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5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080" y="2852936"/>
            <a:ext cx="143180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미국 사람</a:t>
            </a:r>
          </a:p>
        </p:txBody>
      </p:sp>
      <p:sp>
        <p:nvSpPr>
          <p:cNvPr id="26638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116" y="421431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39" name="TextBox 290">
            <a:extLst>
              <a:ext uri="{FF2B5EF4-FFF2-40B4-BE49-F238E27FC236}">
                <a16:creationId xmlns:a16="http://schemas.microsoft.com/office/drawing/2014/main" id="{2D202395-5DD3-47D0-BB25-6A66C48E3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529" y="399516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40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526" y="406912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641" name="그룹 54">
            <a:extLst>
              <a:ext uri="{FF2B5EF4-FFF2-40B4-BE49-F238E27FC236}">
                <a16:creationId xmlns:a16="http://schemas.microsoft.com/office/drawing/2014/main" id="{5ED86BB8-886A-45E1-866D-71A0746BBA42}"/>
              </a:ext>
            </a:extLst>
          </p:cNvPr>
          <p:cNvGrpSpPr>
            <a:grpSpLocks/>
          </p:cNvGrpSpPr>
          <p:nvPr/>
        </p:nvGrpSpPr>
        <p:grpSpPr bwMode="auto">
          <a:xfrm>
            <a:off x="1669157" y="4119565"/>
            <a:ext cx="415925" cy="368300"/>
            <a:chOff x="4139012" y="2192976"/>
            <a:chExt cx="415498" cy="369332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F533F5D-BEB5-404F-BF41-891711FB92CC}"/>
                </a:ext>
              </a:extLst>
            </p:cNvPr>
            <p:cNvSpPr/>
            <p:nvPr/>
          </p:nvSpPr>
          <p:spPr>
            <a:xfrm>
              <a:off x="4167558" y="2245511"/>
              <a:ext cx="307659" cy="307246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26647" name="직사각형 56">
              <a:extLst>
                <a:ext uri="{FF2B5EF4-FFF2-40B4-BE49-F238E27FC236}">
                  <a16:creationId xmlns:a16="http://schemas.microsoft.com/office/drawing/2014/main" id="{30029D6B-570E-4BED-A0BD-D1C94344D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grpSp>
        <p:nvGrpSpPr>
          <p:cNvPr id="26642" name="그룹 57">
            <a:extLst>
              <a:ext uri="{FF2B5EF4-FFF2-40B4-BE49-F238E27FC236}">
                <a16:creationId xmlns:a16="http://schemas.microsoft.com/office/drawing/2014/main" id="{7BD4E861-86CE-4D78-BE4D-16729792D2E6}"/>
              </a:ext>
            </a:extLst>
          </p:cNvPr>
          <p:cNvGrpSpPr>
            <a:grpSpLocks/>
          </p:cNvGrpSpPr>
          <p:nvPr/>
        </p:nvGrpSpPr>
        <p:grpSpPr bwMode="auto">
          <a:xfrm>
            <a:off x="5744423" y="3573021"/>
            <a:ext cx="682535" cy="407709"/>
            <a:chOff x="6835635" y="3753932"/>
            <a:chExt cx="534049" cy="31941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F78A14F-FA7E-466D-B4FF-EA7546DAF1F0}"/>
                </a:ext>
              </a:extLst>
            </p:cNvPr>
            <p:cNvSpPr/>
            <p:nvPr/>
          </p:nvSpPr>
          <p:spPr>
            <a:xfrm>
              <a:off x="6888101" y="3753932"/>
              <a:ext cx="308350" cy="307360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645" name="TextBox 59">
              <a:extLst>
                <a:ext uri="{FF2B5EF4-FFF2-40B4-BE49-F238E27FC236}">
                  <a16:creationId xmlns:a16="http://schemas.microsoft.com/office/drawing/2014/main" id="{31623E01-36B6-46B5-B8FE-696D04995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5635" y="3780960"/>
              <a:ext cx="53404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예문</a:t>
              </a:r>
            </a:p>
          </p:txBody>
        </p:sp>
      </p:grpSp>
      <p:sp>
        <p:nvSpPr>
          <p:cNvPr id="26643" name="TextBox 3">
            <a:extLst>
              <a:ext uri="{FF2B5EF4-FFF2-40B4-BE49-F238E27FC236}">
                <a16:creationId xmlns:a16="http://schemas.microsoft.com/office/drawing/2014/main" id="{E9139539-6B47-4B81-BE6D-50AA0C27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2DE7D02C-211F-484B-86E7-8F12FF01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7865" y="209538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29" y="159536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361129688" descr="EMB000025e405fc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44" y="1968902"/>
            <a:ext cx="1984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69880120" descr="EMB000025e405f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74" y="3615803"/>
            <a:ext cx="637611" cy="2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63" y="1793035"/>
            <a:ext cx="4616896" cy="119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">
            <a:extLst>
              <a:ext uri="{FF2B5EF4-FFF2-40B4-BE49-F238E27FC236}">
                <a16:creationId xmlns:a16="http://schemas.microsoft.com/office/drawing/2014/main" id="{1991C76C-A042-464E-8F53-D91ED9D99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159" y="2216699"/>
            <a:ext cx="32277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저는 미국 사람입니다</a:t>
            </a:r>
            <a:r>
              <a:rPr lang="en-US" altLang="ko-KR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2500" dirty="0">
              <a:solidFill>
                <a:srgbClr val="363636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6847074" y="2162233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F26B41-C403-4197-9AB0-01CF9C74EBBE}"/>
              </a:ext>
            </a:extLst>
          </p:cNvPr>
          <p:cNvGrpSpPr/>
          <p:nvPr/>
        </p:nvGrpSpPr>
        <p:grpSpPr>
          <a:xfrm>
            <a:off x="101600" y="1007157"/>
            <a:ext cx="905233" cy="261256"/>
            <a:chOff x="6659067" y="3729841"/>
            <a:chExt cx="905233" cy="26125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CDF8F2B-82C8-4BBA-AC97-2F9CA0E37F3A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4AC8015-F662-45D8-BC34-1FFDF0C92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F129DC5-112F-403A-837B-DD2A76339A71}"/>
              </a:ext>
            </a:extLst>
          </p:cNvPr>
          <p:cNvSpPr txBox="1"/>
          <p:nvPr/>
        </p:nvSpPr>
        <p:spPr>
          <a:xfrm>
            <a:off x="7698314" y="4728991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3D_0107.mp4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3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141" y="2092206"/>
            <a:ext cx="45365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 어휘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9BC99FE-B0A1-4580-9E4C-746B9A8B9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어휘를 공부하겠습니다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9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교사가 칠판에 적힌 내용에 대해 학생들에게 강의하는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자막표시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동시에 화면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좌하단에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‘INDEX’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창이 자동으로 열리며 버튼이 위로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펼쳐짐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대화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PPT8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PPT22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PPT49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 68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PPT75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어휘 목록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PPT81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788643"/>
            <a:ext cx="2376264" cy="2347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2" y="5029145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어휘 목록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445" y="4291864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1 </a:t>
            </a:r>
            <a:r>
              <a:rPr lang="ko-KR" altLang="en-US" sz="700" dirty="0"/>
              <a:t>연습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1865" y="3796029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대화 어휘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865" y="4044715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179512" y="4532508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2</a:t>
            </a:r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181472" y="4786274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2 </a:t>
            </a:r>
            <a:r>
              <a:rPr lang="ko-KR" altLang="en-US" sz="700" dirty="0"/>
              <a:t>연습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375576"/>
            <a:ext cx="7567822" cy="2481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5A0638-1774-41EF-8951-28D4D6BC61DD}"/>
              </a:ext>
            </a:extLst>
          </p:cNvPr>
          <p:cNvSpPr/>
          <p:nvPr/>
        </p:nvSpPr>
        <p:spPr>
          <a:xfrm>
            <a:off x="7861721" y="770987"/>
            <a:ext cx="1172319" cy="196495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02CD3B-DB54-436E-81B2-A44B86E14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31" y="2844753"/>
            <a:ext cx="1038663" cy="58424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1E3657-D985-46F8-A4AD-8D6A57B0426A}"/>
              </a:ext>
            </a:extLst>
          </p:cNvPr>
          <p:cNvGrpSpPr/>
          <p:nvPr/>
        </p:nvGrpSpPr>
        <p:grpSpPr>
          <a:xfrm>
            <a:off x="109784" y="1023500"/>
            <a:ext cx="916137" cy="261256"/>
            <a:chOff x="6657596" y="1985447"/>
            <a:chExt cx="916137" cy="26125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AF5DF92-5217-4690-9F98-6740AF1DD178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FB5393E-04AA-4F9B-94C5-FD92AF527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011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E805D49-FAE4-4D51-BE21-C303DAF75ADA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Rectangle 28">
            <a:extLst>
              <a:ext uri="{FF2B5EF4-FFF2-40B4-BE49-F238E27FC236}">
                <a16:creationId xmlns:a16="http://schemas.microsoft.com/office/drawing/2014/main" id="{885E3EB8-8A4A-4FD7-81AD-D78917E6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8679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나라에 관련된 어휘를 공부하겠습니다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8680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2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세계지도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세계지도에서 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몽골만 국기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제시된 국기가 계속 깜빡임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681" name="그림 1">
            <a:extLst>
              <a:ext uri="{FF2B5EF4-FFF2-40B4-BE49-F238E27FC236}">
                <a16:creationId xmlns:a16="http://schemas.microsoft.com/office/drawing/2014/main" id="{78F6920E-5728-45A4-8D37-9F025A974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98" y="1434981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TextBox 290">
            <a:extLst>
              <a:ext uri="{FF2B5EF4-FFF2-40B4-BE49-F238E27FC236}">
                <a16:creationId xmlns:a16="http://schemas.microsoft.com/office/drawing/2014/main" id="{838E3D34-2B7E-4225-AFFA-AC35BBE01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2575718"/>
            <a:ext cx="339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4" name="TextBox 3">
            <a:extLst>
              <a:ext uri="{FF2B5EF4-FFF2-40B4-BE49-F238E27FC236}">
                <a16:creationId xmlns:a16="http://schemas.microsoft.com/office/drawing/2014/main" id="{941CFD26-7D01-473C-B69E-B66B3794A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1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0CD60-5B60-4E09-9F3E-41D99119B941}"/>
              </a:ext>
            </a:extLst>
          </p:cNvPr>
          <p:cNvSpPr txBox="1"/>
          <p:nvPr/>
        </p:nvSpPr>
        <p:spPr>
          <a:xfrm>
            <a:off x="7840022" y="4653136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7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37">
            <a:extLst>
              <a:ext uri="{FF2B5EF4-FFF2-40B4-BE49-F238E27FC236}">
                <a16:creationId xmlns:a16="http://schemas.microsoft.com/office/drawing/2014/main" id="{E38796AC-DDAE-4DED-9C84-7E49414C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BEE13F9-AF01-4DB2-8286-123E1EBD463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Rectangle 28">
            <a:extLst>
              <a:ext uri="{FF2B5EF4-FFF2-40B4-BE49-F238E27FC236}">
                <a16:creationId xmlns:a16="http://schemas.microsoft.com/office/drawing/2014/main" id="{39113EA7-CE09-4BE8-A4B8-82EA2D32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37C50B2E-48A1-4272-B2D0-A5662A10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9705" name="TextBox 10">
            <a:extLst>
              <a:ext uri="{FF2B5EF4-FFF2-40B4-BE49-F238E27FC236}">
                <a16:creationId xmlns:a16="http://schemas.microsoft.com/office/drawing/2014/main" id="{46535F84-3D1B-4758-A486-0F84AD9B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68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태극기를 클릭하면 세계 지도가 흐려지고  한국 지도가 앞으로 튀어나오며 화면 중앙으로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이미지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생긴다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사라지며 다음 장면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A38E13-B413-4C02-BFFF-5BFA156142FD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715" name="TextBox 3">
            <a:extLst>
              <a:ext uri="{FF2B5EF4-FFF2-40B4-BE49-F238E27FC236}">
                <a16:creationId xmlns:a16="http://schemas.microsoft.com/office/drawing/2014/main" id="{68A79298-00E7-497B-AF37-39AD70EF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556596" y="2578445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848" y="238328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290">
            <a:extLst>
              <a:ext uri="{FF2B5EF4-FFF2-40B4-BE49-F238E27FC236}">
                <a16:creationId xmlns:a16="http://schemas.microsoft.com/office/drawing/2014/main" id="{7FA8A795-277A-4DDB-8347-2083795F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46363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1047" y="2494637"/>
            <a:ext cx="1143001" cy="646331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한국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784" y="2348880"/>
            <a:ext cx="1080120" cy="923330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한국 전도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2832-1CE6-481B-82BD-C9BF99FD7987}"/>
              </a:ext>
            </a:extLst>
          </p:cNvPr>
          <p:cNvSpPr txBox="1"/>
          <p:nvPr/>
        </p:nvSpPr>
        <p:spPr>
          <a:xfrm>
            <a:off x="8135923" y="1372072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2C3E85-9140-4D93-8548-A34F621039F1}"/>
              </a:ext>
            </a:extLst>
          </p:cNvPr>
          <p:cNvSpPr txBox="1"/>
          <p:nvPr/>
        </p:nvSpPr>
        <p:spPr>
          <a:xfrm>
            <a:off x="7883375" y="2060049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8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334" y="2793436"/>
            <a:ext cx="11849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한국 사람</a:t>
            </a:r>
          </a:p>
        </p:txBody>
      </p:sp>
      <p:sp>
        <p:nvSpPr>
          <p:cNvPr id="31757" name="TextBox 290">
            <a:extLst>
              <a:ext uri="{FF2B5EF4-FFF2-40B4-BE49-F238E27FC236}">
                <a16:creationId xmlns:a16="http://schemas.microsoft.com/office/drawing/2014/main" id="{A1560CCA-E64B-42C4-87B2-364B7E2C1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9712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658988"/>
            <a:ext cx="952500" cy="1562100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한복을  입은 사람 그림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한복 캐릭터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FECE6-2F39-4B38-BEA2-90D72411EFE8}"/>
              </a:ext>
            </a:extLst>
          </p:cNvPr>
          <p:cNvSpPr txBox="1"/>
          <p:nvPr/>
        </p:nvSpPr>
        <p:spPr>
          <a:xfrm>
            <a:off x="8396667" y="962025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146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2827539"/>
            <a:ext cx="1763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한국</a:t>
            </a:r>
            <a:r>
              <a:rPr lang="en-US" altLang="ko-KR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한국 사람</a:t>
            </a:r>
          </a:p>
        </p:txBody>
      </p:sp>
      <p:sp>
        <p:nvSpPr>
          <p:cNvPr id="31758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31" y="323190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760" name="그룹 38">
            <a:extLst>
              <a:ext uri="{FF2B5EF4-FFF2-40B4-BE49-F238E27FC236}">
                <a16:creationId xmlns:a16="http://schemas.microsoft.com/office/drawing/2014/main" id="{75C811C2-BE80-46E5-9FBE-FD960AC00963}"/>
              </a:ext>
            </a:extLst>
          </p:cNvPr>
          <p:cNvGrpSpPr>
            <a:grpSpLocks/>
          </p:cNvGrpSpPr>
          <p:nvPr/>
        </p:nvGrpSpPr>
        <p:grpSpPr bwMode="auto">
          <a:xfrm>
            <a:off x="3563888" y="3419152"/>
            <a:ext cx="415925" cy="369888"/>
            <a:chOff x="4139012" y="2192976"/>
            <a:chExt cx="415498" cy="3693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C085E29-3F73-41D2-83D6-0814A5D1491D}"/>
                </a:ext>
              </a:extLst>
            </p:cNvPr>
            <p:cNvSpPr/>
            <p:nvPr/>
          </p:nvSpPr>
          <p:spPr>
            <a:xfrm>
              <a:off x="4167558" y="2245285"/>
              <a:ext cx="307659" cy="307512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31767" name="직사각형 40">
              <a:extLst>
                <a:ext uri="{FF2B5EF4-FFF2-40B4-BE49-F238E27FC236}">
                  <a16:creationId xmlns:a16="http://schemas.microsoft.com/office/drawing/2014/main" id="{D939F490-ED6E-4111-9870-DD4CFC30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18" y="2396032"/>
            <a:ext cx="352425" cy="304800"/>
          </a:xfrm>
          <a:prstGeom prst="rect">
            <a:avLst/>
          </a:prstGeom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ACF5C900-1F6F-471B-9120-03B906B8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070" y="213285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165542904" descr="EMB00000ae0bd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22" y="3492683"/>
            <a:ext cx="522288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교사의 내레이션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예문을 클릭하면 화면 중앙에 텍스트 창 추가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세계지도 화면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(#2)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세계지도에 한국 지도 대신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89303"/>
              </p:ext>
            </p:extLst>
          </p:nvPr>
        </p:nvGraphicFramePr>
        <p:xfrm>
          <a:off x="3275856" y="3679920"/>
          <a:ext cx="2000377" cy="642747"/>
        </p:xfrm>
        <a:graphic>
          <a:graphicData uri="http://schemas.openxmlformats.org/drawingml/2006/table">
            <a:tbl>
              <a:tblPr/>
              <a:tblGrid>
                <a:gridCol w="2000377">
                  <a:extLst>
                    <a:ext uri="{9D8B030D-6E8A-4147-A177-3AD203B41FA5}">
                      <a16:colId xmlns:a16="http://schemas.microsoft.com/office/drawing/2014/main" val="1147851881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한국입니다</a:t>
                      </a:r>
                      <a:r>
                        <a:rPr lang="en-US" altLang="ko-KR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한국 사람입니다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9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26624"/>
                  </a:ext>
                </a:extLst>
              </a:tr>
            </a:tbl>
          </a:graphicData>
        </a:graphic>
      </p:graphicFrame>
      <p:sp>
        <p:nvSpPr>
          <p:cNvPr id="31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307" y="43058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6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6">
            <a:extLst>
              <a:ext uri="{FF2B5EF4-FFF2-40B4-BE49-F238E27FC236}">
                <a16:creationId xmlns:a16="http://schemas.microsoft.com/office/drawing/2014/main" id="{6583B2E9-E038-4040-A8F9-D46FE26C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01713"/>
            <a:ext cx="763746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10">
            <a:extLst>
              <a:ext uri="{FF2B5EF4-FFF2-40B4-BE49-F238E27FC236}">
                <a16:creationId xmlns:a16="http://schemas.microsoft.com/office/drawing/2014/main" id="{BEB5E2F1-A001-4C29-9ED4-6485ED33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시작 아이콘을 클릭하면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챕터시작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동작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훈민정음의 페이지가 펼쳐지면 뒤로 넘어가고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페이지가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펼쳐지다가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중간 쯤에서 글자들이 위로 둥둥 떠오르고 아래 위로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흐려지면서 화면 중앙에 챕터 제목 텍스트 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437" name="TextBox 3">
            <a:extLst>
              <a:ext uri="{FF2B5EF4-FFF2-40B4-BE49-F238E27FC236}">
                <a16:creationId xmlns:a16="http://schemas.microsoft.com/office/drawing/2014/main" id="{5D49D1CA-5387-4B9C-894B-C813290CA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6D3E8D-83F9-4E8F-BEF8-F15DE2B53DA5}"/>
              </a:ext>
            </a:extLst>
          </p:cNvPr>
          <p:cNvSpPr/>
          <p:nvPr/>
        </p:nvSpPr>
        <p:spPr>
          <a:xfrm>
            <a:off x="87313" y="1001713"/>
            <a:ext cx="7637462" cy="43910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8CFDA-A05D-4E67-92B7-C8D24DFFCB98}"/>
              </a:ext>
            </a:extLst>
          </p:cNvPr>
          <p:cNvSpPr txBox="1"/>
          <p:nvPr/>
        </p:nvSpPr>
        <p:spPr>
          <a:xfrm>
            <a:off x="2699792" y="2698716"/>
            <a:ext cx="264527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도입과 대화</a:t>
            </a:r>
          </a:p>
        </p:txBody>
      </p:sp>
      <p:sp>
        <p:nvSpPr>
          <p:cNvPr id="9" name="직사각형 1">
            <a:extLst>
              <a:ext uri="{FF2B5EF4-FFF2-40B4-BE49-F238E27FC236}">
                <a16:creationId xmlns:a16="http://schemas.microsoft.com/office/drawing/2014/main" id="{674E2285-DBA8-4E98-A7F8-797BB517DA52}"/>
              </a:ext>
            </a:extLst>
          </p:cNvPr>
          <p:cNvSpPr/>
          <p:nvPr/>
        </p:nvSpPr>
        <p:spPr>
          <a:xfrm>
            <a:off x="558006" y="650875"/>
            <a:ext cx="1133674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대화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48" y="1395378"/>
            <a:ext cx="1071563" cy="1071563"/>
          </a:xfrm>
          <a:prstGeom prst="rect">
            <a:avLst/>
          </a:prstGeom>
        </p:spPr>
      </p:pic>
      <p:sp>
        <p:nvSpPr>
          <p:cNvPr id="10" name="TextBox 290">
            <a:extLst>
              <a:ext uri="{FF2B5EF4-FFF2-40B4-BE49-F238E27FC236}">
                <a16:creationId xmlns:a16="http://schemas.microsoft.com/office/drawing/2014/main" id="{23E65E67-53DA-407B-A773-1EB3928DC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09" y="127226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2616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31D337-5322-4F5F-B855-B13F9A0AC614}"/>
              </a:ext>
            </a:extLst>
          </p:cNvPr>
          <p:cNvSpPr/>
          <p:nvPr/>
        </p:nvSpPr>
        <p:spPr>
          <a:xfrm>
            <a:off x="7851703" y="847691"/>
            <a:ext cx="1172319" cy="5965825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8C5CBC-4513-431A-80BF-07C8579CB232}"/>
              </a:ext>
            </a:extLst>
          </p:cNvPr>
          <p:cNvGrpSpPr/>
          <p:nvPr/>
        </p:nvGrpSpPr>
        <p:grpSpPr>
          <a:xfrm>
            <a:off x="118240" y="1001713"/>
            <a:ext cx="916137" cy="261256"/>
            <a:chOff x="6657596" y="1985447"/>
            <a:chExt cx="916137" cy="261256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062D721-CD07-447D-BB56-1583A545556D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36F682A-3EC0-4E28-96F5-3DE06FB8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37">
            <a:extLst>
              <a:ext uri="{FF2B5EF4-FFF2-40B4-BE49-F238E27FC236}">
                <a16:creationId xmlns:a16="http://schemas.microsoft.com/office/drawing/2014/main" id="{E38796AC-DDAE-4DED-9C84-7E49414C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BEE13F9-AF01-4DB2-8286-123E1EBD463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Rectangle 28">
            <a:extLst>
              <a:ext uri="{FF2B5EF4-FFF2-40B4-BE49-F238E27FC236}">
                <a16:creationId xmlns:a16="http://schemas.microsoft.com/office/drawing/2014/main" id="{39113EA7-CE09-4BE8-A4B8-82EA2D32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37C50B2E-48A1-4272-B2D0-A5662A10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9705" name="TextBox 10">
            <a:extLst>
              <a:ext uri="{FF2B5EF4-FFF2-40B4-BE49-F238E27FC236}">
                <a16:creationId xmlns:a16="http://schemas.microsoft.com/office/drawing/2014/main" id="{46535F84-3D1B-4758-A486-0F84AD9B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20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일장기를 클릭하면 세계 지도가 흐려지고  일본 지도가 앞으로 튀어나오며 화면 중앙으로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이미지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생긴다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사라지며 다음 장면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A38E13-B413-4C02-BFFF-5BFA156142FD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715" name="TextBox 3">
            <a:extLst>
              <a:ext uri="{FF2B5EF4-FFF2-40B4-BE49-F238E27FC236}">
                <a16:creationId xmlns:a16="http://schemas.microsoft.com/office/drawing/2014/main" id="{68A79298-00E7-497B-AF37-39AD70EF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556596" y="2578445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848" y="238328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290">
            <a:extLst>
              <a:ext uri="{FF2B5EF4-FFF2-40B4-BE49-F238E27FC236}">
                <a16:creationId xmlns:a16="http://schemas.microsoft.com/office/drawing/2014/main" id="{7FA8A795-277A-4DDB-8347-2083795F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46363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1047" y="2494637"/>
            <a:ext cx="1143001" cy="646331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일본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784" y="2348880"/>
            <a:ext cx="1080120" cy="923330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일본 전도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B01DE3-43F3-4B95-AD53-5B2400A5EC61}"/>
              </a:ext>
            </a:extLst>
          </p:cNvPr>
          <p:cNvSpPr txBox="1"/>
          <p:nvPr/>
        </p:nvSpPr>
        <p:spPr>
          <a:xfrm>
            <a:off x="8135923" y="1372072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62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334" y="2793436"/>
            <a:ext cx="11849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일본 사람</a:t>
            </a:r>
          </a:p>
        </p:txBody>
      </p:sp>
      <p:sp>
        <p:nvSpPr>
          <p:cNvPr id="31757" name="TextBox 290">
            <a:extLst>
              <a:ext uri="{FF2B5EF4-FFF2-40B4-BE49-F238E27FC236}">
                <a16:creationId xmlns:a16="http://schemas.microsoft.com/office/drawing/2014/main" id="{A1560CCA-E64B-42C4-87B2-364B7E2C1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9712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기모노를 입은 사람 그림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기모노 캐릭터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752725"/>
            <a:ext cx="981075" cy="1352550"/>
          </a:xfrm>
          <a:prstGeom prst="rect">
            <a:avLst/>
          </a:prstGeom>
        </p:spPr>
      </p:pic>
      <p:sp>
        <p:nvSpPr>
          <p:cNvPr id="2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32A49F-7E3E-4C94-8743-7D17AEB055C5}"/>
              </a:ext>
            </a:extLst>
          </p:cNvPr>
          <p:cNvSpPr txBox="1"/>
          <p:nvPr/>
        </p:nvSpPr>
        <p:spPr>
          <a:xfrm>
            <a:off x="8406455" y="1587741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61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2827539"/>
            <a:ext cx="1763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일본</a:t>
            </a:r>
            <a:r>
              <a:rPr lang="en-US" altLang="ko-KR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일본 사람</a:t>
            </a:r>
          </a:p>
        </p:txBody>
      </p:sp>
      <p:sp>
        <p:nvSpPr>
          <p:cNvPr id="31758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31" y="323190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760" name="그룹 38">
            <a:extLst>
              <a:ext uri="{FF2B5EF4-FFF2-40B4-BE49-F238E27FC236}">
                <a16:creationId xmlns:a16="http://schemas.microsoft.com/office/drawing/2014/main" id="{75C811C2-BE80-46E5-9FBE-FD960AC00963}"/>
              </a:ext>
            </a:extLst>
          </p:cNvPr>
          <p:cNvGrpSpPr>
            <a:grpSpLocks/>
          </p:cNvGrpSpPr>
          <p:nvPr/>
        </p:nvGrpSpPr>
        <p:grpSpPr bwMode="auto">
          <a:xfrm>
            <a:off x="3563888" y="3419152"/>
            <a:ext cx="415925" cy="369888"/>
            <a:chOff x="4139012" y="2192976"/>
            <a:chExt cx="415498" cy="3693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C085E29-3F73-41D2-83D6-0814A5D1491D}"/>
                </a:ext>
              </a:extLst>
            </p:cNvPr>
            <p:cNvSpPr/>
            <p:nvPr/>
          </p:nvSpPr>
          <p:spPr>
            <a:xfrm>
              <a:off x="4167558" y="2245285"/>
              <a:ext cx="307659" cy="307512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31767" name="직사각형 40">
              <a:extLst>
                <a:ext uri="{FF2B5EF4-FFF2-40B4-BE49-F238E27FC236}">
                  <a16:creationId xmlns:a16="http://schemas.microsoft.com/office/drawing/2014/main" id="{D939F490-ED6E-4111-9870-DD4CFC30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18" y="2396032"/>
            <a:ext cx="352425" cy="304800"/>
          </a:xfrm>
          <a:prstGeom prst="rect">
            <a:avLst/>
          </a:prstGeom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ACF5C900-1F6F-471B-9120-03B906B8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070" y="213285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165542904" descr="EMB00000ae0bd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22" y="3492683"/>
            <a:ext cx="522288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교사의 내레이션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예문을 클릭하면 화면 중앙에 텍스트 창 추가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세계지도 화면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(#2)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세계지도에 일본 지도 대신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18091"/>
              </p:ext>
            </p:extLst>
          </p:nvPr>
        </p:nvGraphicFramePr>
        <p:xfrm>
          <a:off x="3275856" y="3679920"/>
          <a:ext cx="2000377" cy="642747"/>
        </p:xfrm>
        <a:graphic>
          <a:graphicData uri="http://schemas.openxmlformats.org/drawingml/2006/table">
            <a:tbl>
              <a:tblPr/>
              <a:tblGrid>
                <a:gridCol w="2000377">
                  <a:extLst>
                    <a:ext uri="{9D8B030D-6E8A-4147-A177-3AD203B41FA5}">
                      <a16:colId xmlns:a16="http://schemas.microsoft.com/office/drawing/2014/main" val="1147851881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일본입니다</a:t>
                      </a:r>
                      <a:r>
                        <a:rPr lang="en-US" altLang="ko-KR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일본 사람입니다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9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26624"/>
                  </a:ext>
                </a:extLst>
              </a:tr>
            </a:tbl>
          </a:graphicData>
        </a:graphic>
      </p:graphicFrame>
      <p:sp>
        <p:nvSpPr>
          <p:cNvPr id="31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307" y="43058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247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37">
            <a:extLst>
              <a:ext uri="{FF2B5EF4-FFF2-40B4-BE49-F238E27FC236}">
                <a16:creationId xmlns:a16="http://schemas.microsoft.com/office/drawing/2014/main" id="{E38796AC-DDAE-4DED-9C84-7E49414C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BEE13F9-AF01-4DB2-8286-123E1EBD463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Rectangle 28">
            <a:extLst>
              <a:ext uri="{FF2B5EF4-FFF2-40B4-BE49-F238E27FC236}">
                <a16:creationId xmlns:a16="http://schemas.microsoft.com/office/drawing/2014/main" id="{39113EA7-CE09-4BE8-A4B8-82EA2D32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37C50B2E-48A1-4272-B2D0-A5662A10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9705" name="TextBox 10">
            <a:extLst>
              <a:ext uri="{FF2B5EF4-FFF2-40B4-BE49-F238E27FC236}">
                <a16:creationId xmlns:a16="http://schemas.microsoft.com/office/drawing/2014/main" id="{46535F84-3D1B-4758-A486-0F84AD9B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44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오성홍기를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클릭하면 세계 지도가 흐려지고  중국 지도가 앞으로 튀어나오며 화면 중앙으로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이미지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생긴다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사라지며 다음 장면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A38E13-B413-4C02-BFFF-5BFA156142FD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715" name="TextBox 3">
            <a:extLst>
              <a:ext uri="{FF2B5EF4-FFF2-40B4-BE49-F238E27FC236}">
                <a16:creationId xmlns:a16="http://schemas.microsoft.com/office/drawing/2014/main" id="{68A79298-00E7-497B-AF37-39AD70EF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556596" y="2578445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848" y="238328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290">
            <a:extLst>
              <a:ext uri="{FF2B5EF4-FFF2-40B4-BE49-F238E27FC236}">
                <a16:creationId xmlns:a16="http://schemas.microsoft.com/office/drawing/2014/main" id="{7FA8A795-277A-4DDB-8347-2083795F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46363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1047" y="2494637"/>
            <a:ext cx="1143001" cy="646331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중국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784" y="2348880"/>
            <a:ext cx="1080120" cy="923330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중국 전도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48699-38E2-4CDE-A4DF-FEA6E7768193}"/>
              </a:ext>
            </a:extLst>
          </p:cNvPr>
          <p:cNvSpPr txBox="1"/>
          <p:nvPr/>
        </p:nvSpPr>
        <p:spPr>
          <a:xfrm>
            <a:off x="7807325" y="2036822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26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37">
            <a:extLst>
              <a:ext uri="{FF2B5EF4-FFF2-40B4-BE49-F238E27FC236}">
                <a16:creationId xmlns:a16="http://schemas.microsoft.com/office/drawing/2014/main" id="{E38796AC-DDAE-4DED-9C84-7E49414C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BEE13F9-AF01-4DB2-8286-123E1EBD463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Rectangle 28">
            <a:extLst>
              <a:ext uri="{FF2B5EF4-FFF2-40B4-BE49-F238E27FC236}">
                <a16:creationId xmlns:a16="http://schemas.microsoft.com/office/drawing/2014/main" id="{39113EA7-CE09-4BE8-A4B8-82EA2D32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37C50B2E-48A1-4272-B2D0-A5662A10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9705" name="TextBox 10">
            <a:extLst>
              <a:ext uri="{FF2B5EF4-FFF2-40B4-BE49-F238E27FC236}">
                <a16:creationId xmlns:a16="http://schemas.microsoft.com/office/drawing/2014/main" id="{46535F84-3D1B-4758-A486-0F84AD9B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16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오성홍기를 클릭하면 세계 지도가 흐려지고  중국 지도가 앞으로 튀어나오며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옆에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텍스트가 뜬다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사라지며 다음 장면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A38E13-B413-4C02-BFFF-5BFA156142FD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715" name="TextBox 3">
            <a:extLst>
              <a:ext uri="{FF2B5EF4-FFF2-40B4-BE49-F238E27FC236}">
                <a16:creationId xmlns:a16="http://schemas.microsoft.com/office/drawing/2014/main" id="{68A79298-00E7-497B-AF37-39AD70EF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556596" y="2578445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848" y="238328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2" name="그룹 6">
            <a:extLst>
              <a:ext uri="{FF2B5EF4-FFF2-40B4-BE49-F238E27FC236}">
                <a16:creationId xmlns:a16="http://schemas.microsoft.com/office/drawing/2014/main" id="{0912B1EB-1AC8-4BEC-8D63-239538B058B0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3045122"/>
            <a:ext cx="4824413" cy="1824038"/>
            <a:chOff x="2161777" y="2616863"/>
            <a:chExt cx="5335247" cy="1670847"/>
          </a:xfrm>
        </p:grpSpPr>
        <p:sp>
          <p:nvSpPr>
            <p:cNvPr id="53" name="직사각형 3">
              <a:extLst>
                <a:ext uri="{FF2B5EF4-FFF2-40B4-BE49-F238E27FC236}">
                  <a16:creationId xmlns:a16="http://schemas.microsoft.com/office/drawing/2014/main" id="{252CAE5A-5D2F-4D2F-A971-6546E2904C92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4" name="직사각형 3">
              <a:extLst>
                <a:ext uri="{FF2B5EF4-FFF2-40B4-BE49-F238E27FC236}">
                  <a16:creationId xmlns:a16="http://schemas.microsoft.com/office/drawing/2014/main" id="{66939CE7-D1D8-4371-B2DA-43BA179349AB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1C3D7B6-102D-48E4-A68F-B87D717CF9E8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6" name="막힌 원호 55">
              <a:extLst>
                <a:ext uri="{FF2B5EF4-FFF2-40B4-BE49-F238E27FC236}">
                  <a16:creationId xmlns:a16="http://schemas.microsoft.com/office/drawing/2014/main" id="{C9CAEE44-D744-40F3-923C-ED44D099D03D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9" name="TextBox 8">
            <a:extLst>
              <a:ext uri="{FF2B5EF4-FFF2-40B4-BE49-F238E27FC236}">
                <a16:creationId xmlns:a16="http://schemas.microsoft.com/office/drawing/2014/main" id="{347C467C-6CBA-4556-8956-7A7235EBD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3514377"/>
            <a:ext cx="239360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중국</a:t>
            </a:r>
            <a:r>
              <a:rPr lang="en-US" altLang="ko-KR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sz="25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중국입니다</a:t>
            </a:r>
          </a:p>
        </p:txBody>
      </p:sp>
      <p:sp>
        <p:nvSpPr>
          <p:cNvPr id="70" name="TextBox 290">
            <a:extLst>
              <a:ext uri="{FF2B5EF4-FFF2-40B4-BE49-F238E27FC236}">
                <a16:creationId xmlns:a16="http://schemas.microsoft.com/office/drawing/2014/main" id="{7FA8A795-277A-4DDB-8347-2083795F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46363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12922" y="2347745"/>
            <a:ext cx="648072" cy="369332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중국</a:t>
            </a:r>
          </a:p>
        </p:txBody>
      </p:sp>
      <p:sp>
        <p:nvSpPr>
          <p:cNvPr id="2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F1EBC3-C909-4DE7-9B5B-3642BC99F86F}"/>
              </a:ext>
            </a:extLst>
          </p:cNvPr>
          <p:cNvSpPr txBox="1"/>
          <p:nvPr/>
        </p:nvSpPr>
        <p:spPr>
          <a:xfrm>
            <a:off x="7840022" y="1384707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767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334" y="2793436"/>
            <a:ext cx="11849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중국 사람</a:t>
            </a:r>
          </a:p>
        </p:txBody>
      </p:sp>
      <p:sp>
        <p:nvSpPr>
          <p:cNvPr id="31757" name="TextBox 290">
            <a:extLst>
              <a:ext uri="{FF2B5EF4-FFF2-40B4-BE49-F238E27FC236}">
                <a16:creationId xmlns:a16="http://schemas.microsoft.com/office/drawing/2014/main" id="{A1560CCA-E64B-42C4-87B2-364B7E2C1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9712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99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치파오를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입은 사람 그림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치파오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캐릭터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53" y="2949576"/>
            <a:ext cx="762362" cy="1176404"/>
          </a:xfrm>
          <a:prstGeom prst="rect">
            <a:avLst/>
          </a:prstGeom>
        </p:spPr>
      </p:pic>
      <p:sp>
        <p:nvSpPr>
          <p:cNvPr id="2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7898A2-672C-4EF1-885C-066980284B6A}"/>
              </a:ext>
            </a:extLst>
          </p:cNvPr>
          <p:cNvSpPr txBox="1"/>
          <p:nvPr/>
        </p:nvSpPr>
        <p:spPr>
          <a:xfrm>
            <a:off x="7831993" y="1152997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5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2827539"/>
            <a:ext cx="1763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중국</a:t>
            </a:r>
            <a:r>
              <a:rPr lang="en-US" altLang="ko-KR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중국 사람</a:t>
            </a:r>
          </a:p>
        </p:txBody>
      </p:sp>
      <p:sp>
        <p:nvSpPr>
          <p:cNvPr id="31758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31" y="323190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760" name="그룹 38">
            <a:extLst>
              <a:ext uri="{FF2B5EF4-FFF2-40B4-BE49-F238E27FC236}">
                <a16:creationId xmlns:a16="http://schemas.microsoft.com/office/drawing/2014/main" id="{75C811C2-BE80-46E5-9FBE-FD960AC00963}"/>
              </a:ext>
            </a:extLst>
          </p:cNvPr>
          <p:cNvGrpSpPr>
            <a:grpSpLocks/>
          </p:cNvGrpSpPr>
          <p:nvPr/>
        </p:nvGrpSpPr>
        <p:grpSpPr bwMode="auto">
          <a:xfrm>
            <a:off x="3563888" y="3419152"/>
            <a:ext cx="415925" cy="369888"/>
            <a:chOff x="4139012" y="2192976"/>
            <a:chExt cx="415498" cy="3693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C085E29-3F73-41D2-83D6-0814A5D1491D}"/>
                </a:ext>
              </a:extLst>
            </p:cNvPr>
            <p:cNvSpPr/>
            <p:nvPr/>
          </p:nvSpPr>
          <p:spPr>
            <a:xfrm>
              <a:off x="4167558" y="2245285"/>
              <a:ext cx="307659" cy="307512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31767" name="직사각형 40">
              <a:extLst>
                <a:ext uri="{FF2B5EF4-FFF2-40B4-BE49-F238E27FC236}">
                  <a16:creationId xmlns:a16="http://schemas.microsoft.com/office/drawing/2014/main" id="{D939F490-ED6E-4111-9870-DD4CFC30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18" y="2396032"/>
            <a:ext cx="352425" cy="304800"/>
          </a:xfrm>
          <a:prstGeom prst="rect">
            <a:avLst/>
          </a:prstGeom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ACF5C900-1F6F-471B-9120-03B906B8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070" y="213285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165542904" descr="EMB00000ae0bd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22" y="3492683"/>
            <a:ext cx="522288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교사의 내레이션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예문을 클릭하면 화면 중앙에 텍스트 창 추가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세계지도 화면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(#2)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세계지도에 중국 지도 대신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486622"/>
              </p:ext>
            </p:extLst>
          </p:nvPr>
        </p:nvGraphicFramePr>
        <p:xfrm>
          <a:off x="3275856" y="3679920"/>
          <a:ext cx="2000377" cy="642747"/>
        </p:xfrm>
        <a:graphic>
          <a:graphicData uri="http://schemas.openxmlformats.org/drawingml/2006/table">
            <a:tbl>
              <a:tblPr/>
              <a:tblGrid>
                <a:gridCol w="2000377">
                  <a:extLst>
                    <a:ext uri="{9D8B030D-6E8A-4147-A177-3AD203B41FA5}">
                      <a16:colId xmlns:a16="http://schemas.microsoft.com/office/drawing/2014/main" val="1147851881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중국입니다</a:t>
                      </a:r>
                      <a:r>
                        <a:rPr lang="en-US" altLang="ko-KR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중국 사람입니다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9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26624"/>
                  </a:ext>
                </a:extLst>
              </a:tr>
            </a:tbl>
          </a:graphicData>
        </a:graphic>
      </p:graphicFrame>
      <p:sp>
        <p:nvSpPr>
          <p:cNvPr id="31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307" y="43058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96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37">
            <a:extLst>
              <a:ext uri="{FF2B5EF4-FFF2-40B4-BE49-F238E27FC236}">
                <a16:creationId xmlns:a16="http://schemas.microsoft.com/office/drawing/2014/main" id="{E38796AC-DDAE-4DED-9C84-7E49414C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BEE13F9-AF01-4DB2-8286-123E1EBD463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Rectangle 28">
            <a:extLst>
              <a:ext uri="{FF2B5EF4-FFF2-40B4-BE49-F238E27FC236}">
                <a16:creationId xmlns:a16="http://schemas.microsoft.com/office/drawing/2014/main" id="{39113EA7-CE09-4BE8-A4B8-82EA2D32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37C50B2E-48A1-4272-B2D0-A5662A10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9705" name="TextBox 10">
            <a:extLst>
              <a:ext uri="{FF2B5EF4-FFF2-40B4-BE49-F238E27FC236}">
                <a16:creationId xmlns:a16="http://schemas.microsoft.com/office/drawing/2014/main" id="{46535F84-3D1B-4758-A486-0F84AD9B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44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국기를 클릭하면 세계 지도가 흐려지고  베트남 지도가 앞으로 튀어나오며 화면 중앙으로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이미지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생긴다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사라지며 다음 장면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A38E13-B413-4C02-BFFF-5BFA156142FD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715" name="TextBox 3">
            <a:extLst>
              <a:ext uri="{FF2B5EF4-FFF2-40B4-BE49-F238E27FC236}">
                <a16:creationId xmlns:a16="http://schemas.microsoft.com/office/drawing/2014/main" id="{68A79298-00E7-497B-AF37-39AD70EF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556596" y="2578445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848" y="238328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290">
            <a:extLst>
              <a:ext uri="{FF2B5EF4-FFF2-40B4-BE49-F238E27FC236}">
                <a16:creationId xmlns:a16="http://schemas.microsoft.com/office/drawing/2014/main" id="{7FA8A795-277A-4DDB-8347-2083795F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46363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1047" y="2494637"/>
            <a:ext cx="1143001" cy="646331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베트남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784" y="2348880"/>
            <a:ext cx="1080120" cy="923330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베트남 전도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F0533-A5C4-446E-BD62-E19FE5352565}"/>
              </a:ext>
            </a:extLst>
          </p:cNvPr>
          <p:cNvSpPr txBox="1"/>
          <p:nvPr/>
        </p:nvSpPr>
        <p:spPr>
          <a:xfrm>
            <a:off x="7807325" y="1513911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32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334" y="2793436"/>
            <a:ext cx="14189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베트남 사람</a:t>
            </a:r>
          </a:p>
        </p:txBody>
      </p:sp>
      <p:sp>
        <p:nvSpPr>
          <p:cNvPr id="31757" name="TextBox 290">
            <a:extLst>
              <a:ext uri="{FF2B5EF4-FFF2-40B4-BE49-F238E27FC236}">
                <a16:creationId xmlns:a16="http://schemas.microsoft.com/office/drawing/2014/main" id="{A1560CCA-E64B-42C4-87B2-364B7E2C1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9712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74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아오자이를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입은 사람 그림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아오자이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캐릭터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69" y="2951373"/>
            <a:ext cx="537884" cy="1020316"/>
          </a:xfrm>
          <a:prstGeom prst="rect">
            <a:avLst/>
          </a:prstGeom>
        </p:spPr>
      </p:pic>
      <p:sp>
        <p:nvSpPr>
          <p:cNvPr id="2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6153ED-B65A-4B7A-B3EB-3FA9C59A1AF5}"/>
              </a:ext>
            </a:extLst>
          </p:cNvPr>
          <p:cNvSpPr txBox="1"/>
          <p:nvPr/>
        </p:nvSpPr>
        <p:spPr>
          <a:xfrm>
            <a:off x="7866618" y="1152997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316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2827539"/>
            <a:ext cx="22317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베트남</a:t>
            </a:r>
            <a:r>
              <a:rPr lang="en-US" altLang="ko-KR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베트남 사람</a:t>
            </a:r>
          </a:p>
        </p:txBody>
      </p:sp>
      <p:sp>
        <p:nvSpPr>
          <p:cNvPr id="31758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31" y="323190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760" name="그룹 38">
            <a:extLst>
              <a:ext uri="{FF2B5EF4-FFF2-40B4-BE49-F238E27FC236}">
                <a16:creationId xmlns:a16="http://schemas.microsoft.com/office/drawing/2014/main" id="{75C811C2-BE80-46E5-9FBE-FD960AC00963}"/>
              </a:ext>
            </a:extLst>
          </p:cNvPr>
          <p:cNvGrpSpPr>
            <a:grpSpLocks/>
          </p:cNvGrpSpPr>
          <p:nvPr/>
        </p:nvGrpSpPr>
        <p:grpSpPr bwMode="auto">
          <a:xfrm>
            <a:off x="3563888" y="3419152"/>
            <a:ext cx="415925" cy="369888"/>
            <a:chOff x="4139012" y="2192976"/>
            <a:chExt cx="415498" cy="3693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C085E29-3F73-41D2-83D6-0814A5D1491D}"/>
                </a:ext>
              </a:extLst>
            </p:cNvPr>
            <p:cNvSpPr/>
            <p:nvPr/>
          </p:nvSpPr>
          <p:spPr>
            <a:xfrm>
              <a:off x="4167558" y="2245285"/>
              <a:ext cx="307659" cy="307512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31767" name="직사각형 40">
              <a:extLst>
                <a:ext uri="{FF2B5EF4-FFF2-40B4-BE49-F238E27FC236}">
                  <a16:creationId xmlns:a16="http://schemas.microsoft.com/office/drawing/2014/main" id="{D939F490-ED6E-4111-9870-DD4CFC30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18" y="2396032"/>
            <a:ext cx="352425" cy="304800"/>
          </a:xfrm>
          <a:prstGeom prst="rect">
            <a:avLst/>
          </a:prstGeom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ACF5C900-1F6F-471B-9120-03B906B8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070" y="213285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165542904" descr="EMB00000ae0bd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22" y="3492683"/>
            <a:ext cx="522288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교사의 내레이션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예문을 클릭하면 화면 중앙에 텍스트 창 추가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세계지도 화면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(#2)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세계지도에 베트남 지도 대신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5769"/>
              </p:ext>
            </p:extLst>
          </p:nvPr>
        </p:nvGraphicFramePr>
        <p:xfrm>
          <a:off x="3275856" y="3679920"/>
          <a:ext cx="2000377" cy="642747"/>
        </p:xfrm>
        <a:graphic>
          <a:graphicData uri="http://schemas.openxmlformats.org/drawingml/2006/table">
            <a:tbl>
              <a:tblPr/>
              <a:tblGrid>
                <a:gridCol w="2000377">
                  <a:extLst>
                    <a:ext uri="{9D8B030D-6E8A-4147-A177-3AD203B41FA5}">
                      <a16:colId xmlns:a16="http://schemas.microsoft.com/office/drawing/2014/main" val="1147851881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베트남입니다</a:t>
                      </a:r>
                      <a:r>
                        <a:rPr lang="en-US" altLang="ko-KR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베트남 사람입니다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9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26624"/>
                  </a:ext>
                </a:extLst>
              </a:tr>
            </a:tbl>
          </a:graphicData>
        </a:graphic>
      </p:graphicFrame>
      <p:sp>
        <p:nvSpPr>
          <p:cNvPr id="31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307" y="43058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45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10">
            <a:extLst>
              <a:ext uri="{FF2B5EF4-FFF2-40B4-BE49-F238E27FC236}">
                <a16:creationId xmlns:a16="http://schemas.microsoft.com/office/drawing/2014/main" id="{B048F298-AA1A-4C16-9B60-A718FE8C2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교실 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교실 앞에는 칠판이 있고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9~10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개의 책상과 의자가 둥글게 배치되어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왼쪽부터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반시계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방향으로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노라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존의 순서대로 앉아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 쪽의 두 자리는 비어있다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책을 보고 있고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노라와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이야기를 나누고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레오도 대화를 나누고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웅성거리는 소리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BGM(4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내레이션이 나온다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내레이션과 동시에 자막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유키와 에릭이 막 교실에 도착해서 안으로 들어오고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한 손을 들어 교실에 들어오고 있는 에릭과 유키에게 인사를 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보고 오른손을 들어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(#7)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과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463" name="_x227696552" descr="EMB00002710bddc">
            <a:extLst>
              <a:ext uri="{FF2B5EF4-FFF2-40B4-BE49-F238E27FC236}">
                <a16:creationId xmlns:a16="http://schemas.microsoft.com/office/drawing/2014/main" id="{B42468F5-3473-4C11-8820-494FE3867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32" y="1844824"/>
            <a:ext cx="4763020" cy="299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TextBox 3">
            <a:extLst>
              <a:ext uri="{FF2B5EF4-FFF2-40B4-BE49-F238E27FC236}">
                <a16:creationId xmlns:a16="http://schemas.microsoft.com/office/drawing/2014/main" id="{4CCA3536-1434-4125-948C-6F5170130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5710294"/>
            <a:ext cx="73448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여기는 한국어 교실입니다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학생들이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씨와 에릭 씨가 교실에 왔습니다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리타오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씨가 인사를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씨도 인사를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900" dirty="0"/>
          </a:p>
        </p:txBody>
      </p:sp>
      <p:sp>
        <p:nvSpPr>
          <p:cNvPr id="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2616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674E2285-DBA8-4E98-A7F8-797BB517DA52}"/>
              </a:ext>
            </a:extLst>
          </p:cNvPr>
          <p:cNvSpPr/>
          <p:nvPr/>
        </p:nvSpPr>
        <p:spPr>
          <a:xfrm>
            <a:off x="558006" y="650875"/>
            <a:ext cx="1133674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대화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4F61CC-9FFD-4EA9-9EA5-5D64983B7CB9}"/>
              </a:ext>
            </a:extLst>
          </p:cNvPr>
          <p:cNvGrpSpPr/>
          <p:nvPr/>
        </p:nvGrpSpPr>
        <p:grpSpPr>
          <a:xfrm>
            <a:off x="99937" y="1060506"/>
            <a:ext cx="916138" cy="261256"/>
            <a:chOff x="6657597" y="2855798"/>
            <a:chExt cx="916138" cy="26125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2742958-E119-4774-A2D8-B109A7D0A5AA}"/>
                </a:ext>
              </a:extLst>
            </p:cNvPr>
            <p:cNvSpPr/>
            <p:nvPr/>
          </p:nvSpPr>
          <p:spPr>
            <a:xfrm>
              <a:off x="6657597" y="2855798"/>
              <a:ext cx="916138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dirty="0">
                  <a:solidFill>
                    <a:sysClr val="windowText" lastClr="000000"/>
                  </a:solidFill>
                  <a:latin typeface="+mn-ea"/>
                </a:rPr>
                <a:t>VR 360</a:t>
              </a:r>
              <a:r>
                <a:rPr lang="ko-KR" altLang="en-US" sz="900" dirty="0"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엔진</a:t>
              </a:r>
              <a:r>
                <a:rPr lang="ko-KR" altLang="en-US" sz="900" dirty="0">
                  <a:solidFill>
                    <a:sysClr val="windowText" lastClr="000000"/>
                  </a:solidFill>
                  <a:latin typeface="+mn-ea"/>
                </a:rPr>
                <a:t>영상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6EB8DDE-1761-4C8C-8812-DE473B9F4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2890290"/>
              <a:ext cx="288032" cy="17412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C8D846-088E-4676-AE9D-2AE835AB3F92}"/>
              </a:ext>
            </a:extLst>
          </p:cNvPr>
          <p:cNvSpPr txBox="1"/>
          <p:nvPr/>
        </p:nvSpPr>
        <p:spPr>
          <a:xfrm>
            <a:off x="7516631" y="5392738"/>
            <a:ext cx="1627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파일명 </a:t>
            </a:r>
            <a:r>
              <a:rPr lang="en-US" altLang="ko-KR" sz="1000" dirty="0">
                <a:solidFill>
                  <a:srgbClr val="FF0000"/>
                </a:solidFill>
              </a:rPr>
              <a:t>: 360vr0101.mp4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37">
            <a:extLst>
              <a:ext uri="{FF2B5EF4-FFF2-40B4-BE49-F238E27FC236}">
                <a16:creationId xmlns:a16="http://schemas.microsoft.com/office/drawing/2014/main" id="{E38796AC-DDAE-4DED-9C84-7E49414C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BEE13F9-AF01-4DB2-8286-123E1EBD463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Rectangle 28">
            <a:extLst>
              <a:ext uri="{FF2B5EF4-FFF2-40B4-BE49-F238E27FC236}">
                <a16:creationId xmlns:a16="http://schemas.microsoft.com/office/drawing/2014/main" id="{39113EA7-CE09-4BE8-A4B8-82EA2D32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37C50B2E-48A1-4272-B2D0-A5662A10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9705" name="TextBox 10">
            <a:extLst>
              <a:ext uri="{FF2B5EF4-FFF2-40B4-BE49-F238E27FC236}">
                <a16:creationId xmlns:a16="http://schemas.microsoft.com/office/drawing/2014/main" id="{46535F84-3D1B-4758-A486-0F84AD9B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44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국기를 클릭하면 세계 지도가 흐려지고  몽골 지도가 앞으로 튀어나오며 화면 중앙으로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이미지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생긴다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사라지며 다음 장면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A38E13-B413-4C02-BFFF-5BFA156142FD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715" name="TextBox 3">
            <a:extLst>
              <a:ext uri="{FF2B5EF4-FFF2-40B4-BE49-F238E27FC236}">
                <a16:creationId xmlns:a16="http://schemas.microsoft.com/office/drawing/2014/main" id="{68A79298-00E7-497B-AF37-39AD70EF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556596" y="2578445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848" y="238328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290">
            <a:extLst>
              <a:ext uri="{FF2B5EF4-FFF2-40B4-BE49-F238E27FC236}">
                <a16:creationId xmlns:a16="http://schemas.microsoft.com/office/drawing/2014/main" id="{7FA8A795-277A-4DDB-8347-2083795F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46363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1047" y="2494637"/>
            <a:ext cx="1143001" cy="646331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몽골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784" y="2348880"/>
            <a:ext cx="1080120" cy="923330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몽골 전도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54C77-FB33-411D-B958-7CDA4FEC3C9F}"/>
              </a:ext>
            </a:extLst>
          </p:cNvPr>
          <p:cNvSpPr txBox="1"/>
          <p:nvPr/>
        </p:nvSpPr>
        <p:spPr>
          <a:xfrm>
            <a:off x="7807325" y="1505202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664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334" y="2793436"/>
            <a:ext cx="11849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몽골 사람</a:t>
            </a:r>
          </a:p>
        </p:txBody>
      </p:sp>
      <p:sp>
        <p:nvSpPr>
          <p:cNvPr id="31757" name="TextBox 290">
            <a:extLst>
              <a:ext uri="{FF2B5EF4-FFF2-40B4-BE49-F238E27FC236}">
                <a16:creationId xmlns:a16="http://schemas.microsoft.com/office/drawing/2014/main" id="{A1560CCA-E64B-42C4-87B2-364B7E2C1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9712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74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몽골 전통 복장을 입은 사람 그림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캐릭터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004" y="2842493"/>
            <a:ext cx="710965" cy="1101676"/>
          </a:xfrm>
          <a:prstGeom prst="rect">
            <a:avLst/>
          </a:prstGeom>
        </p:spPr>
      </p:pic>
      <p:sp>
        <p:nvSpPr>
          <p:cNvPr id="2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1A5682-4EE7-4D8C-9FE4-3E6163D90E0A}"/>
              </a:ext>
            </a:extLst>
          </p:cNvPr>
          <p:cNvSpPr txBox="1"/>
          <p:nvPr/>
        </p:nvSpPr>
        <p:spPr>
          <a:xfrm>
            <a:off x="7815404" y="1091919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87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2827539"/>
            <a:ext cx="1763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몽골</a:t>
            </a:r>
            <a:r>
              <a:rPr lang="en-US" altLang="ko-KR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몽골 사람</a:t>
            </a:r>
          </a:p>
        </p:txBody>
      </p:sp>
      <p:sp>
        <p:nvSpPr>
          <p:cNvPr id="31758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31" y="323190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760" name="그룹 38">
            <a:extLst>
              <a:ext uri="{FF2B5EF4-FFF2-40B4-BE49-F238E27FC236}">
                <a16:creationId xmlns:a16="http://schemas.microsoft.com/office/drawing/2014/main" id="{75C811C2-BE80-46E5-9FBE-FD960AC00963}"/>
              </a:ext>
            </a:extLst>
          </p:cNvPr>
          <p:cNvGrpSpPr>
            <a:grpSpLocks/>
          </p:cNvGrpSpPr>
          <p:nvPr/>
        </p:nvGrpSpPr>
        <p:grpSpPr bwMode="auto">
          <a:xfrm>
            <a:off x="3563888" y="3419152"/>
            <a:ext cx="415925" cy="369888"/>
            <a:chOff x="4139012" y="2192976"/>
            <a:chExt cx="415498" cy="3693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C085E29-3F73-41D2-83D6-0814A5D1491D}"/>
                </a:ext>
              </a:extLst>
            </p:cNvPr>
            <p:cNvSpPr/>
            <p:nvPr/>
          </p:nvSpPr>
          <p:spPr>
            <a:xfrm>
              <a:off x="4167558" y="2245285"/>
              <a:ext cx="307659" cy="307512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31767" name="직사각형 40">
              <a:extLst>
                <a:ext uri="{FF2B5EF4-FFF2-40B4-BE49-F238E27FC236}">
                  <a16:creationId xmlns:a16="http://schemas.microsoft.com/office/drawing/2014/main" id="{D939F490-ED6E-4111-9870-DD4CFC30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18" y="2396032"/>
            <a:ext cx="352425" cy="304800"/>
          </a:xfrm>
          <a:prstGeom prst="rect">
            <a:avLst/>
          </a:prstGeom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ACF5C900-1F6F-471B-9120-03B906B8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070" y="213285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165542904" descr="EMB00000ae0bd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22" y="3492683"/>
            <a:ext cx="522288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교사의 내레이션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예문을 클릭하면 화면 중앙에 텍스트 창 추가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세계지도 화면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(#2)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세계지도에 몽골 지도 대신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201264"/>
              </p:ext>
            </p:extLst>
          </p:nvPr>
        </p:nvGraphicFramePr>
        <p:xfrm>
          <a:off x="3275856" y="3679920"/>
          <a:ext cx="2000377" cy="642747"/>
        </p:xfrm>
        <a:graphic>
          <a:graphicData uri="http://schemas.openxmlformats.org/drawingml/2006/table">
            <a:tbl>
              <a:tblPr/>
              <a:tblGrid>
                <a:gridCol w="2000377">
                  <a:extLst>
                    <a:ext uri="{9D8B030D-6E8A-4147-A177-3AD203B41FA5}">
                      <a16:colId xmlns:a16="http://schemas.microsoft.com/office/drawing/2014/main" val="1147851881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몽골입니다</a:t>
                      </a:r>
                      <a:r>
                        <a:rPr lang="en-US" altLang="ko-KR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몽골 사람입니다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9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26624"/>
                  </a:ext>
                </a:extLst>
              </a:tr>
            </a:tbl>
          </a:graphicData>
        </a:graphic>
      </p:graphicFrame>
      <p:sp>
        <p:nvSpPr>
          <p:cNvPr id="31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307" y="43058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612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37">
            <a:extLst>
              <a:ext uri="{FF2B5EF4-FFF2-40B4-BE49-F238E27FC236}">
                <a16:creationId xmlns:a16="http://schemas.microsoft.com/office/drawing/2014/main" id="{E38796AC-DDAE-4DED-9C84-7E49414C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BEE13F9-AF01-4DB2-8286-123E1EBD463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Rectangle 28">
            <a:extLst>
              <a:ext uri="{FF2B5EF4-FFF2-40B4-BE49-F238E27FC236}">
                <a16:creationId xmlns:a16="http://schemas.microsoft.com/office/drawing/2014/main" id="{39113EA7-CE09-4BE8-A4B8-82EA2D32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37C50B2E-48A1-4272-B2D0-A5662A10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9705" name="TextBox 10">
            <a:extLst>
              <a:ext uri="{FF2B5EF4-FFF2-40B4-BE49-F238E27FC236}">
                <a16:creationId xmlns:a16="http://schemas.microsoft.com/office/drawing/2014/main" id="{46535F84-3D1B-4758-A486-0F84AD9B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44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국기를 클릭하면 세계 지도가 흐려지고  호주 지도가 앞으로 튀어나오며 화면 중앙으로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이미지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 창이 생긴다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사라지며 다음 장면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A38E13-B413-4C02-BFFF-5BFA156142FD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715" name="TextBox 3">
            <a:extLst>
              <a:ext uri="{FF2B5EF4-FFF2-40B4-BE49-F238E27FC236}">
                <a16:creationId xmlns:a16="http://schemas.microsoft.com/office/drawing/2014/main" id="{68A79298-00E7-497B-AF37-39AD70EF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556596" y="2578445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848" y="238328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290">
            <a:extLst>
              <a:ext uri="{FF2B5EF4-FFF2-40B4-BE49-F238E27FC236}">
                <a16:creationId xmlns:a16="http://schemas.microsoft.com/office/drawing/2014/main" id="{7FA8A795-277A-4DDB-8347-2083795F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46363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1047" y="2494637"/>
            <a:ext cx="1143001" cy="646331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호주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784" y="2348880"/>
            <a:ext cx="1080120" cy="923330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호주 전도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D6AE6-6AD8-411B-A013-F4F3DCA11A05}"/>
              </a:ext>
            </a:extLst>
          </p:cNvPr>
          <p:cNvSpPr txBox="1"/>
          <p:nvPr/>
        </p:nvSpPr>
        <p:spPr>
          <a:xfrm>
            <a:off x="7807325" y="1516088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026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334" y="2793436"/>
            <a:ext cx="11849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호주 사람</a:t>
            </a:r>
          </a:p>
        </p:txBody>
      </p:sp>
      <p:sp>
        <p:nvSpPr>
          <p:cNvPr id="31757" name="TextBox 290">
            <a:extLst>
              <a:ext uri="{FF2B5EF4-FFF2-40B4-BE49-F238E27FC236}">
                <a16:creationId xmlns:a16="http://schemas.microsoft.com/office/drawing/2014/main" id="{A1560CCA-E64B-42C4-87B2-364B7E2C1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9712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1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호주 국기가 그려진 옷을 입은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이미지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캐릭터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955" y="2860439"/>
            <a:ext cx="781551" cy="1086223"/>
          </a:xfrm>
          <a:prstGeom prst="rect">
            <a:avLst/>
          </a:prstGeom>
        </p:spPr>
      </p:pic>
      <p:sp>
        <p:nvSpPr>
          <p:cNvPr id="2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75FA1-15F5-4A47-AA66-D733BA1C3981}"/>
              </a:ext>
            </a:extLst>
          </p:cNvPr>
          <p:cNvSpPr txBox="1"/>
          <p:nvPr/>
        </p:nvSpPr>
        <p:spPr>
          <a:xfrm>
            <a:off x="7827461" y="1279208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558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2827539"/>
            <a:ext cx="1763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호주</a:t>
            </a:r>
            <a:r>
              <a:rPr lang="en-US" altLang="ko-KR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호주 사람</a:t>
            </a:r>
          </a:p>
        </p:txBody>
      </p:sp>
      <p:sp>
        <p:nvSpPr>
          <p:cNvPr id="31758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31" y="323190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760" name="그룹 38">
            <a:extLst>
              <a:ext uri="{FF2B5EF4-FFF2-40B4-BE49-F238E27FC236}">
                <a16:creationId xmlns:a16="http://schemas.microsoft.com/office/drawing/2014/main" id="{75C811C2-BE80-46E5-9FBE-FD960AC00963}"/>
              </a:ext>
            </a:extLst>
          </p:cNvPr>
          <p:cNvGrpSpPr>
            <a:grpSpLocks/>
          </p:cNvGrpSpPr>
          <p:nvPr/>
        </p:nvGrpSpPr>
        <p:grpSpPr bwMode="auto">
          <a:xfrm>
            <a:off x="3563888" y="3419152"/>
            <a:ext cx="415925" cy="369888"/>
            <a:chOff x="4139012" y="2192976"/>
            <a:chExt cx="415498" cy="3693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C085E29-3F73-41D2-83D6-0814A5D1491D}"/>
                </a:ext>
              </a:extLst>
            </p:cNvPr>
            <p:cNvSpPr/>
            <p:nvPr/>
          </p:nvSpPr>
          <p:spPr>
            <a:xfrm>
              <a:off x="4167558" y="2245285"/>
              <a:ext cx="307659" cy="307512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31767" name="직사각형 40">
              <a:extLst>
                <a:ext uri="{FF2B5EF4-FFF2-40B4-BE49-F238E27FC236}">
                  <a16:creationId xmlns:a16="http://schemas.microsoft.com/office/drawing/2014/main" id="{D939F490-ED6E-4111-9870-DD4CFC30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18" y="2396032"/>
            <a:ext cx="352425" cy="304800"/>
          </a:xfrm>
          <a:prstGeom prst="rect">
            <a:avLst/>
          </a:prstGeom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ACF5C900-1F6F-471B-9120-03B906B8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070" y="213285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165542904" descr="EMB00000ae0bd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22" y="3492683"/>
            <a:ext cx="522288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교사의 내레이션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예문을 클릭하면 화면 중앙에 텍스트 창 추가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세계지도 화면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(#2)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세계지도에 호주 지도 대신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39656"/>
              </p:ext>
            </p:extLst>
          </p:nvPr>
        </p:nvGraphicFramePr>
        <p:xfrm>
          <a:off x="3275856" y="3679920"/>
          <a:ext cx="2000377" cy="642747"/>
        </p:xfrm>
        <a:graphic>
          <a:graphicData uri="http://schemas.openxmlformats.org/drawingml/2006/table">
            <a:tbl>
              <a:tblPr/>
              <a:tblGrid>
                <a:gridCol w="2000377">
                  <a:extLst>
                    <a:ext uri="{9D8B030D-6E8A-4147-A177-3AD203B41FA5}">
                      <a16:colId xmlns:a16="http://schemas.microsoft.com/office/drawing/2014/main" val="1147851881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호주입니다</a:t>
                      </a:r>
                      <a:r>
                        <a:rPr lang="en-US" altLang="ko-KR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호주 사람입니다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9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26624"/>
                  </a:ext>
                </a:extLst>
              </a:tr>
            </a:tbl>
          </a:graphicData>
        </a:graphic>
      </p:graphicFrame>
      <p:sp>
        <p:nvSpPr>
          <p:cNvPr id="31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307" y="43058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931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37">
            <a:extLst>
              <a:ext uri="{FF2B5EF4-FFF2-40B4-BE49-F238E27FC236}">
                <a16:creationId xmlns:a16="http://schemas.microsoft.com/office/drawing/2014/main" id="{E38796AC-DDAE-4DED-9C84-7E49414C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BEE13F9-AF01-4DB2-8286-123E1EBD463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Rectangle 28">
            <a:extLst>
              <a:ext uri="{FF2B5EF4-FFF2-40B4-BE49-F238E27FC236}">
                <a16:creationId xmlns:a16="http://schemas.microsoft.com/office/drawing/2014/main" id="{39113EA7-CE09-4BE8-A4B8-82EA2D32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37C50B2E-48A1-4272-B2D0-A5662A10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9705" name="TextBox 10">
            <a:extLst>
              <a:ext uri="{FF2B5EF4-FFF2-40B4-BE49-F238E27FC236}">
                <a16:creationId xmlns:a16="http://schemas.microsoft.com/office/drawing/2014/main" id="{46535F84-3D1B-4758-A486-0F84AD9B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44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성조기를 클릭하면 세계 지도가 흐려지고  미국 지도가 앞으로 튀어나오며 화면 중앙으로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이미지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생긴다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사라지며 다음 장면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A38E13-B413-4C02-BFFF-5BFA156142FD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715" name="TextBox 3">
            <a:extLst>
              <a:ext uri="{FF2B5EF4-FFF2-40B4-BE49-F238E27FC236}">
                <a16:creationId xmlns:a16="http://schemas.microsoft.com/office/drawing/2014/main" id="{68A79298-00E7-497B-AF37-39AD70EF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556596" y="2578445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848" y="238328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290">
            <a:extLst>
              <a:ext uri="{FF2B5EF4-FFF2-40B4-BE49-F238E27FC236}">
                <a16:creationId xmlns:a16="http://schemas.microsoft.com/office/drawing/2014/main" id="{7FA8A795-277A-4DDB-8347-2083795F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46363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1047" y="2494637"/>
            <a:ext cx="1143001" cy="646331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미국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784" y="2348880"/>
            <a:ext cx="1080120" cy="923330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미국 전도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6DB51-E5DE-4609-BF8C-566654B60C86}"/>
              </a:ext>
            </a:extLst>
          </p:cNvPr>
          <p:cNvSpPr txBox="1"/>
          <p:nvPr/>
        </p:nvSpPr>
        <p:spPr>
          <a:xfrm>
            <a:off x="7831993" y="1533117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93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334" y="2793436"/>
            <a:ext cx="11849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미국 사람</a:t>
            </a:r>
          </a:p>
        </p:txBody>
      </p:sp>
      <p:sp>
        <p:nvSpPr>
          <p:cNvPr id="31757" name="TextBox 290">
            <a:extLst>
              <a:ext uri="{FF2B5EF4-FFF2-40B4-BE49-F238E27FC236}">
                <a16:creationId xmlns:a16="http://schemas.microsoft.com/office/drawing/2014/main" id="{A1560CCA-E64B-42C4-87B2-364B7E2C1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9712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6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성조기가 그려진 옷을 입은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 캐릭터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83" y="2787848"/>
            <a:ext cx="856373" cy="1153626"/>
          </a:xfrm>
          <a:prstGeom prst="rect">
            <a:avLst/>
          </a:prstGeom>
        </p:spPr>
      </p:pic>
      <p:sp>
        <p:nvSpPr>
          <p:cNvPr id="2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17CC7D-5E87-4D15-8B91-3A20B74E2740}"/>
              </a:ext>
            </a:extLst>
          </p:cNvPr>
          <p:cNvSpPr txBox="1"/>
          <p:nvPr/>
        </p:nvSpPr>
        <p:spPr>
          <a:xfrm>
            <a:off x="8241631" y="1081124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39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2827539"/>
            <a:ext cx="1763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미국</a:t>
            </a:r>
            <a:r>
              <a:rPr lang="en-US" altLang="ko-KR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미국 사람</a:t>
            </a:r>
          </a:p>
        </p:txBody>
      </p:sp>
      <p:sp>
        <p:nvSpPr>
          <p:cNvPr id="31758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31" y="323190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760" name="그룹 38">
            <a:extLst>
              <a:ext uri="{FF2B5EF4-FFF2-40B4-BE49-F238E27FC236}">
                <a16:creationId xmlns:a16="http://schemas.microsoft.com/office/drawing/2014/main" id="{75C811C2-BE80-46E5-9FBE-FD960AC00963}"/>
              </a:ext>
            </a:extLst>
          </p:cNvPr>
          <p:cNvGrpSpPr>
            <a:grpSpLocks/>
          </p:cNvGrpSpPr>
          <p:nvPr/>
        </p:nvGrpSpPr>
        <p:grpSpPr bwMode="auto">
          <a:xfrm>
            <a:off x="3563888" y="3419152"/>
            <a:ext cx="415925" cy="369888"/>
            <a:chOff x="4139012" y="2192976"/>
            <a:chExt cx="415498" cy="3693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C085E29-3F73-41D2-83D6-0814A5D1491D}"/>
                </a:ext>
              </a:extLst>
            </p:cNvPr>
            <p:cNvSpPr/>
            <p:nvPr/>
          </p:nvSpPr>
          <p:spPr>
            <a:xfrm>
              <a:off x="4167558" y="2245285"/>
              <a:ext cx="307659" cy="307512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31767" name="직사각형 40">
              <a:extLst>
                <a:ext uri="{FF2B5EF4-FFF2-40B4-BE49-F238E27FC236}">
                  <a16:creationId xmlns:a16="http://schemas.microsoft.com/office/drawing/2014/main" id="{D939F490-ED6E-4111-9870-DD4CFC30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18" y="2396032"/>
            <a:ext cx="352425" cy="304800"/>
          </a:xfrm>
          <a:prstGeom prst="rect">
            <a:avLst/>
          </a:prstGeom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ACF5C900-1F6F-471B-9120-03B906B8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070" y="213285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165542904" descr="EMB00000ae0bd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22" y="3492683"/>
            <a:ext cx="522288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교사의 내레이션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예문을 클릭하면 화면 중앙에 텍스트 창 추가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세계지도 화면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(#2)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세계지도에 미국 지도 대신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386427"/>
              </p:ext>
            </p:extLst>
          </p:nvPr>
        </p:nvGraphicFramePr>
        <p:xfrm>
          <a:off x="3275856" y="3679920"/>
          <a:ext cx="2000377" cy="642747"/>
        </p:xfrm>
        <a:graphic>
          <a:graphicData uri="http://schemas.openxmlformats.org/drawingml/2006/table">
            <a:tbl>
              <a:tblPr/>
              <a:tblGrid>
                <a:gridCol w="2000377">
                  <a:extLst>
                    <a:ext uri="{9D8B030D-6E8A-4147-A177-3AD203B41FA5}">
                      <a16:colId xmlns:a16="http://schemas.microsoft.com/office/drawing/2014/main" val="1147851881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미국입니다</a:t>
                      </a:r>
                      <a:r>
                        <a:rPr lang="en-US" altLang="ko-KR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미국 사람입니다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9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26624"/>
                  </a:ext>
                </a:extLst>
              </a:tr>
            </a:tbl>
          </a:graphicData>
        </a:graphic>
      </p:graphicFrame>
      <p:sp>
        <p:nvSpPr>
          <p:cNvPr id="31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307" y="43058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476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37">
            <a:extLst>
              <a:ext uri="{FF2B5EF4-FFF2-40B4-BE49-F238E27FC236}">
                <a16:creationId xmlns:a16="http://schemas.microsoft.com/office/drawing/2014/main" id="{E38796AC-DDAE-4DED-9C84-7E49414C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BEE13F9-AF01-4DB2-8286-123E1EBD463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Rectangle 28">
            <a:extLst>
              <a:ext uri="{FF2B5EF4-FFF2-40B4-BE49-F238E27FC236}">
                <a16:creationId xmlns:a16="http://schemas.microsoft.com/office/drawing/2014/main" id="{39113EA7-CE09-4BE8-A4B8-82EA2D32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37C50B2E-48A1-4272-B2D0-A5662A107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9705" name="TextBox 10">
            <a:extLst>
              <a:ext uri="{FF2B5EF4-FFF2-40B4-BE49-F238E27FC236}">
                <a16:creationId xmlns:a16="http://schemas.microsoft.com/office/drawing/2014/main" id="{46535F84-3D1B-4758-A486-0F84AD9B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44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국기를 클릭하면 세계 지도가 흐려지고  영국 지도가 앞으로 튀어나오며 화면 중앙으로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지도 이미지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생긴다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사라지며 다음 장면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A38E13-B413-4C02-BFFF-5BFA156142FD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9715" name="TextBox 3">
            <a:extLst>
              <a:ext uri="{FF2B5EF4-FFF2-40B4-BE49-F238E27FC236}">
                <a16:creationId xmlns:a16="http://schemas.microsoft.com/office/drawing/2014/main" id="{68A79298-00E7-497B-AF37-39AD70EF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5556596" y="2578445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ED493B30-DFA0-47D1-8887-4930E028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848" y="238328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290">
            <a:extLst>
              <a:ext uri="{FF2B5EF4-FFF2-40B4-BE49-F238E27FC236}">
                <a16:creationId xmlns:a16="http://schemas.microsoft.com/office/drawing/2014/main" id="{7FA8A795-277A-4DDB-8347-2083795FB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3" y="346363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1047" y="2494637"/>
            <a:ext cx="1143001" cy="646331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영국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784" y="2348880"/>
            <a:ext cx="1080120" cy="923330"/>
          </a:xfrm>
          <a:prstGeom prst="rect">
            <a:avLst/>
          </a:prstGeom>
          <a:solidFill>
            <a:srgbClr val="CCCCFF">
              <a:alpha val="50196"/>
            </a:srgb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영국 전도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1D506-693B-41B6-9B89-E32EA3CFF123}"/>
              </a:ext>
            </a:extLst>
          </p:cNvPr>
          <p:cNvSpPr txBox="1"/>
          <p:nvPr/>
        </p:nvSpPr>
        <p:spPr>
          <a:xfrm>
            <a:off x="7807325" y="1544256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23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4">
            <a:extLst>
              <a:ext uri="{FF2B5EF4-FFF2-40B4-BE49-F238E27FC236}">
                <a16:creationId xmlns:a16="http://schemas.microsoft.com/office/drawing/2014/main" id="{BBEE2B96-7A26-4F0C-AC2F-F05041AF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4083348"/>
            <a:ext cx="4719860" cy="81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28">
            <a:extLst>
              <a:ext uri="{FF2B5EF4-FFF2-40B4-BE49-F238E27FC236}">
                <a16:creationId xmlns:a16="http://schemas.microsoft.com/office/drawing/2014/main" id="{EF7EF355-12BC-42D6-A5F9-B738932C9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pic>
        <p:nvPicPr>
          <p:cNvPr id="20488" name="_x227696392" descr="EMB00002710bde9">
            <a:extLst>
              <a:ext uri="{FF2B5EF4-FFF2-40B4-BE49-F238E27FC236}">
                <a16:creationId xmlns:a16="http://schemas.microsoft.com/office/drawing/2014/main" id="{A52086B4-8DBE-4845-97A6-666244DB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830313"/>
            <a:ext cx="3843338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0" name="TextBox 10">
            <a:extLst>
              <a:ext uri="{FF2B5EF4-FFF2-40B4-BE49-F238E27FC236}">
                <a16:creationId xmlns:a16="http://schemas.microsoft.com/office/drawing/2014/main" id="{E210F9C1-BCCE-4C3B-A314-FC68395C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씨와 에릭 씨가 인사를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들으십시오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0492" name="TextBox 10">
            <a:extLst>
              <a:ext uri="{FF2B5EF4-FFF2-40B4-BE49-F238E27FC236}">
                <a16:creationId xmlns:a16="http://schemas.microsoft.com/office/drawing/2014/main" id="{F859C115-DC63-41F6-BFF5-0A4298B2C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27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앞 장의 장면이 이어진다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교실에 들어온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유키와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에릭이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빈 자리에 나란히 앉는다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두 사람의 모습이 클로즈업 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두 사람은 가방을 책상 옆에 걸고 얼굴을 마주본다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웅성거리는 소리 작아진다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두 사람의 얼굴이 클로즈업 되며 유키의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 유키가 고개를 숙여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내레이션과 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진하게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에릭의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입이 움직인다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에릭도 고개 숙여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내레이션과 동시에 에릭 텍스트 진하게 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좌상단에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따라하기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대답하기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질문하고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 후 숨기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햄버거 메뉴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대화문 제거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화면 중앙 하단의 텍스트 박스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0493" name="TextBox 11">
            <a:extLst>
              <a:ext uri="{FF2B5EF4-FFF2-40B4-BE49-F238E27FC236}">
                <a16:creationId xmlns:a16="http://schemas.microsoft.com/office/drawing/2014/main" id="{336F4160-459F-4243-8C55-0D5EB40CA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2" y="4132263"/>
            <a:ext cx="4814888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b="1" dirty="0" err="1">
                <a:latin typeface="나눔바른펜" pitchFamily="50" charset="-127"/>
                <a:ea typeface="나눔바른펜" pitchFamily="50" charset="-127"/>
              </a:rPr>
              <a:t>유키</a:t>
            </a: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en-US" altLang="ko-KR" sz="1300" b="1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b="1" dirty="0">
                <a:latin typeface="나눔바른펜" pitchFamily="50" charset="-127"/>
                <a:ea typeface="나눔바른펜" pitchFamily="50" charset="-127"/>
              </a:rPr>
              <a:t>? </a:t>
            </a:r>
            <a:r>
              <a:rPr kumimoji="0" lang="ko-KR" altLang="en-US" sz="1300" b="1" dirty="0">
                <a:latin typeface="나눔바른펜" pitchFamily="50" charset="-127"/>
                <a:ea typeface="나눔바른펜" pitchFamily="50" charset="-127"/>
              </a:rPr>
              <a:t>제 이름은 </a:t>
            </a:r>
            <a:r>
              <a:rPr kumimoji="0" lang="ko-KR" altLang="en-US" sz="1300" b="1" dirty="0" err="1">
                <a:latin typeface="나눔바른펜" pitchFamily="50" charset="-127"/>
                <a:ea typeface="나눔바른펜" pitchFamily="50" charset="-127"/>
              </a:rPr>
              <a:t>유키입니다</a:t>
            </a:r>
            <a:r>
              <a:rPr kumimoji="0" lang="en-US" altLang="ko-KR" sz="1300" b="1" dirty="0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에릭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?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저는 </a:t>
            </a:r>
            <a:r>
              <a:rPr kumimoji="0" lang="ko-KR" altLang="en-US" sz="1300" dirty="0" err="1">
                <a:latin typeface="나눔바른펜" pitchFamily="50" charset="-127"/>
                <a:ea typeface="나눔바른펜" pitchFamily="50" charset="-127"/>
              </a:rPr>
              <a:t>에릭입니다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kumimoji="0" lang="ko-KR" altLang="en-US" sz="1300" dirty="0">
                <a:latin typeface="나눔바른펜" pitchFamily="50" charset="-127"/>
                <a:ea typeface="나눔바른펜" pitchFamily="50" charset="-127"/>
              </a:rPr>
              <a:t>미국 사람입니다</a:t>
            </a:r>
            <a:r>
              <a:rPr kumimoji="0" lang="en-US" altLang="ko-KR" sz="1300" dirty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20494" name="TextBox 290">
            <a:extLst>
              <a:ext uri="{FF2B5EF4-FFF2-40B4-BE49-F238E27FC236}">
                <a16:creationId xmlns:a16="http://schemas.microsoft.com/office/drawing/2014/main" id="{02A080FE-BF4D-4D0C-9B58-04E409DC4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41910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95" name="TextBox 290">
            <a:extLst>
              <a:ext uri="{FF2B5EF4-FFF2-40B4-BE49-F238E27FC236}">
                <a16:creationId xmlns:a16="http://schemas.microsoft.com/office/drawing/2014/main" id="{5264139F-7FB6-4242-AE44-ABDB22532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4487863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0496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59621" y="2942670"/>
            <a:ext cx="1467395" cy="356750"/>
            <a:chOff x="6207499" y="3496596"/>
            <a:chExt cx="884781" cy="284444"/>
          </a:xfrm>
        </p:grpSpPr>
        <p:sp>
          <p:nvSpPr>
            <p:cNvPr id="7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500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35736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질문하고 듣기</a:t>
              </a:r>
            </a:p>
          </p:txBody>
        </p:sp>
      </p:grpSp>
      <p:sp>
        <p:nvSpPr>
          <p:cNvPr id="20498" name="TextBox 3">
            <a:extLst>
              <a:ext uri="{FF2B5EF4-FFF2-40B4-BE49-F238E27FC236}">
                <a16:creationId xmlns:a16="http://schemas.microsoft.com/office/drawing/2014/main" id="{8C11257F-1AD7-4C9D-9639-4F7E2FC01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4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1880" y="2466620"/>
            <a:ext cx="1467395" cy="356750"/>
            <a:chOff x="6207499" y="3496596"/>
            <a:chExt cx="884781" cy="284444"/>
          </a:xfrm>
        </p:grpSpPr>
        <p:sp>
          <p:nvSpPr>
            <p:cNvPr id="25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35736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듣고 대답하기</a:t>
              </a:r>
            </a:p>
          </p:txBody>
        </p:sp>
      </p:grpSp>
      <p:grpSp>
        <p:nvGrpSpPr>
          <p:cNvPr id="27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2445" y="1992564"/>
            <a:ext cx="1467395" cy="366713"/>
            <a:chOff x="6207499" y="3496596"/>
            <a:chExt cx="884781" cy="292388"/>
          </a:xfrm>
        </p:grpSpPr>
        <p:sp>
          <p:nvSpPr>
            <p:cNvPr id="28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89586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듣고 </a:t>
              </a:r>
              <a:r>
                <a:rPr lang="ko-KR" altLang="en-US" sz="1300" b="1" dirty="0" err="1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따라하기</a:t>
              </a:r>
              <a:endParaRPr lang="ko-KR" altLang="en-US" sz="13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30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2445" y="1528471"/>
            <a:ext cx="1467395" cy="356750"/>
            <a:chOff x="6207499" y="3496596"/>
            <a:chExt cx="884781" cy="284444"/>
          </a:xfrm>
        </p:grpSpPr>
        <p:sp>
          <p:nvSpPr>
            <p:cNvPr id="31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308522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듣기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1" y="1132799"/>
            <a:ext cx="285180" cy="285180"/>
          </a:xfrm>
          <a:prstGeom prst="rect">
            <a:avLst/>
          </a:prstGeom>
        </p:spPr>
      </p:pic>
      <p:sp>
        <p:nvSpPr>
          <p:cNvPr id="40" name="TextBox 290">
            <a:extLst>
              <a:ext uri="{FF2B5EF4-FFF2-40B4-BE49-F238E27FC236}">
                <a16:creationId xmlns:a16="http://schemas.microsoft.com/office/drawing/2014/main" id="{02A080FE-BF4D-4D0C-9B58-04E409DC4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26" y="1058473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290">
            <a:extLst>
              <a:ext uri="{FF2B5EF4-FFF2-40B4-BE49-F238E27FC236}">
                <a16:creationId xmlns:a16="http://schemas.microsoft.com/office/drawing/2014/main" id="{02A080FE-BF4D-4D0C-9B58-04E409DC4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573" y="190094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121524" y="4689657"/>
            <a:ext cx="440214" cy="3391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3149" y="4649509"/>
            <a:ext cx="419424" cy="419424"/>
          </a:xfrm>
          <a:prstGeom prst="rect">
            <a:avLst/>
          </a:prstGeom>
        </p:spPr>
      </p:pic>
      <p:sp>
        <p:nvSpPr>
          <p:cNvPr id="33" name="TextBox 290">
            <a:extLst>
              <a:ext uri="{FF2B5EF4-FFF2-40B4-BE49-F238E27FC236}">
                <a16:creationId xmlns:a16="http://schemas.microsoft.com/office/drawing/2014/main" id="{02A080FE-BF4D-4D0C-9B58-04E409DC4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5675" y="438321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2616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1">
            <a:extLst>
              <a:ext uri="{FF2B5EF4-FFF2-40B4-BE49-F238E27FC236}">
                <a16:creationId xmlns:a16="http://schemas.microsoft.com/office/drawing/2014/main" id="{674E2285-DBA8-4E98-A7F8-797BB517DA52}"/>
              </a:ext>
            </a:extLst>
          </p:cNvPr>
          <p:cNvSpPr/>
          <p:nvPr/>
        </p:nvSpPr>
        <p:spPr>
          <a:xfrm>
            <a:off x="558006" y="650875"/>
            <a:ext cx="1133674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대화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EDC0BB-7367-44ED-AD74-921B44AFB76D}"/>
              </a:ext>
            </a:extLst>
          </p:cNvPr>
          <p:cNvGrpSpPr/>
          <p:nvPr/>
        </p:nvGrpSpPr>
        <p:grpSpPr>
          <a:xfrm>
            <a:off x="2168525" y="1078045"/>
            <a:ext cx="905233" cy="261256"/>
            <a:chOff x="6659067" y="3729841"/>
            <a:chExt cx="905233" cy="26125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C0FC52A-953A-4AF6-88BB-796BD2E7F04F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AAC70F9-AD74-4D99-8655-F682B15FB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9EB9379-44D8-4500-8624-50FEBEFFA6C8}"/>
              </a:ext>
            </a:extLst>
          </p:cNvPr>
          <p:cNvSpPr txBox="1"/>
          <p:nvPr/>
        </p:nvSpPr>
        <p:spPr>
          <a:xfrm>
            <a:off x="6574367" y="1509244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3D0102.mp4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2D0583-EEE1-4532-AD71-9FF8064C8EB2}"/>
              </a:ext>
            </a:extLst>
          </p:cNvPr>
          <p:cNvSpPr txBox="1"/>
          <p:nvPr/>
        </p:nvSpPr>
        <p:spPr>
          <a:xfrm>
            <a:off x="6588125" y="2971836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334" y="2793436"/>
            <a:ext cx="11849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영국 사람</a:t>
            </a:r>
          </a:p>
        </p:txBody>
      </p:sp>
      <p:sp>
        <p:nvSpPr>
          <p:cNvPr id="31757" name="TextBox 290">
            <a:extLst>
              <a:ext uri="{FF2B5EF4-FFF2-40B4-BE49-F238E27FC236}">
                <a16:creationId xmlns:a16="http://schemas.microsoft.com/office/drawing/2014/main" id="{A1560CCA-E64B-42C4-87B2-364B7E2C1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39712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74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황실 근위병 그림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 캐릭터 오른쪽으로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26" y="2836019"/>
            <a:ext cx="1006100" cy="1227137"/>
          </a:xfrm>
          <a:prstGeom prst="rect">
            <a:avLst/>
          </a:prstGeom>
        </p:spPr>
      </p:pic>
      <p:sp>
        <p:nvSpPr>
          <p:cNvPr id="2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562A01-D2C4-448E-B2D3-6037DFBA54D5}"/>
              </a:ext>
            </a:extLst>
          </p:cNvPr>
          <p:cNvSpPr txBox="1"/>
          <p:nvPr/>
        </p:nvSpPr>
        <p:spPr>
          <a:xfrm>
            <a:off x="7807325" y="1152997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88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37">
            <a:extLst>
              <a:ext uri="{FF2B5EF4-FFF2-40B4-BE49-F238E27FC236}">
                <a16:creationId xmlns:a16="http://schemas.microsoft.com/office/drawing/2014/main" id="{CE1E7D39-AB24-49EE-8961-9B9DE6BD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4BBE14E-A37B-4C11-853C-965B87B6DE94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Rectangle 28">
            <a:extLst>
              <a:ext uri="{FF2B5EF4-FFF2-40B4-BE49-F238E27FC236}">
                <a16:creationId xmlns:a16="http://schemas.microsoft.com/office/drawing/2014/main" id="{448D981C-180B-409C-8E44-77F8885B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1752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4D8BA5-8F66-4E32-A5CF-33A2624E38D0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755" name="그룹 6">
            <a:extLst>
              <a:ext uri="{FF2B5EF4-FFF2-40B4-BE49-F238E27FC236}">
                <a16:creationId xmlns:a16="http://schemas.microsoft.com/office/drawing/2014/main" id="{9E9EE1F2-F2E2-45BE-B05B-A014715BEEF2}"/>
              </a:ext>
            </a:extLst>
          </p:cNvPr>
          <p:cNvGrpSpPr>
            <a:grpSpLocks/>
          </p:cNvGrpSpPr>
          <p:nvPr/>
        </p:nvGrpSpPr>
        <p:grpSpPr bwMode="auto">
          <a:xfrm>
            <a:off x="1547664" y="2420888"/>
            <a:ext cx="4824413" cy="1824038"/>
            <a:chOff x="2161777" y="2616863"/>
            <a:chExt cx="5335247" cy="1670847"/>
          </a:xfrm>
        </p:grpSpPr>
        <p:sp>
          <p:nvSpPr>
            <p:cNvPr id="17" name="직사각형 3">
              <a:extLst>
                <a:ext uri="{FF2B5EF4-FFF2-40B4-BE49-F238E27FC236}">
                  <a16:creationId xmlns:a16="http://schemas.microsoft.com/office/drawing/2014/main" id="{2041B74B-6931-449C-A770-E030F901EDEF}"/>
                </a:ext>
              </a:extLst>
            </p:cNvPr>
            <p:cNvSpPr/>
            <p:nvPr/>
          </p:nvSpPr>
          <p:spPr>
            <a:xfrm rot="21540000">
              <a:off x="2293447" y="266485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3">
              <a:extLst>
                <a:ext uri="{FF2B5EF4-FFF2-40B4-BE49-F238E27FC236}">
                  <a16:creationId xmlns:a16="http://schemas.microsoft.com/office/drawing/2014/main" id="{80CFF84D-9916-45FF-9DCF-45D0A0450A82}"/>
                </a:ext>
              </a:extLst>
            </p:cNvPr>
            <p:cNvSpPr/>
            <p:nvPr/>
          </p:nvSpPr>
          <p:spPr>
            <a:xfrm rot="21540000">
              <a:off x="2318025" y="2619771"/>
              <a:ext cx="5178999" cy="1622859"/>
            </a:xfrm>
            <a:custGeom>
              <a:avLst/>
              <a:gdLst>
                <a:gd name="connsiteX0" fmla="*/ 0 w 4449262"/>
                <a:gd name="connsiteY0" fmla="*/ 0 h 2248994"/>
                <a:gd name="connsiteX1" fmla="*/ 4449262 w 4449262"/>
                <a:gd name="connsiteY1" fmla="*/ 0 h 2248994"/>
                <a:gd name="connsiteX2" fmla="*/ 4449262 w 4449262"/>
                <a:gd name="connsiteY2" fmla="*/ 2248994 h 2248994"/>
                <a:gd name="connsiteX3" fmla="*/ 0 w 4449262"/>
                <a:gd name="connsiteY3" fmla="*/ 2248994 h 2248994"/>
                <a:gd name="connsiteX4" fmla="*/ 0 w 4449262"/>
                <a:gd name="connsiteY4" fmla="*/ 0 h 2248994"/>
                <a:gd name="connsiteX0" fmla="*/ 0 w 4449262"/>
                <a:gd name="connsiteY0" fmla="*/ 14788 h 2263782"/>
                <a:gd name="connsiteX1" fmla="*/ 4449262 w 4449262"/>
                <a:gd name="connsiteY1" fmla="*/ 14788 h 2263782"/>
                <a:gd name="connsiteX2" fmla="*/ 4449262 w 4449262"/>
                <a:gd name="connsiteY2" fmla="*/ 2263782 h 2263782"/>
                <a:gd name="connsiteX3" fmla="*/ 0 w 4449262"/>
                <a:gd name="connsiteY3" fmla="*/ 2263782 h 2263782"/>
                <a:gd name="connsiteX4" fmla="*/ 0 w 4449262"/>
                <a:gd name="connsiteY4" fmla="*/ 14788 h 2263782"/>
                <a:gd name="connsiteX0" fmla="*/ 0 w 4449262"/>
                <a:gd name="connsiteY0" fmla="*/ 8508 h 2257502"/>
                <a:gd name="connsiteX1" fmla="*/ 4449262 w 4449262"/>
                <a:gd name="connsiteY1" fmla="*/ 8508 h 2257502"/>
                <a:gd name="connsiteX2" fmla="*/ 4449262 w 4449262"/>
                <a:gd name="connsiteY2" fmla="*/ 2257502 h 2257502"/>
                <a:gd name="connsiteX3" fmla="*/ 0 w 4449262"/>
                <a:gd name="connsiteY3" fmla="*/ 2257502 h 2257502"/>
                <a:gd name="connsiteX4" fmla="*/ 0 w 4449262"/>
                <a:gd name="connsiteY4" fmla="*/ 8508 h 2257502"/>
                <a:gd name="connsiteX0" fmla="*/ 0 w 4449262"/>
                <a:gd name="connsiteY0" fmla="*/ 25301 h 2274295"/>
                <a:gd name="connsiteX1" fmla="*/ 4449262 w 4449262"/>
                <a:gd name="connsiteY1" fmla="*/ 25301 h 2274295"/>
                <a:gd name="connsiteX2" fmla="*/ 4449262 w 4449262"/>
                <a:gd name="connsiteY2" fmla="*/ 2274295 h 2274295"/>
                <a:gd name="connsiteX3" fmla="*/ 0 w 4449262"/>
                <a:gd name="connsiteY3" fmla="*/ 2274295 h 2274295"/>
                <a:gd name="connsiteX4" fmla="*/ 0 w 4449262"/>
                <a:gd name="connsiteY4" fmla="*/ 25301 h 2274295"/>
                <a:gd name="connsiteX0" fmla="*/ 0 w 4449262"/>
                <a:gd name="connsiteY0" fmla="*/ 25147 h 2274141"/>
                <a:gd name="connsiteX1" fmla="*/ 4449262 w 4449262"/>
                <a:gd name="connsiteY1" fmla="*/ 25147 h 2274141"/>
                <a:gd name="connsiteX2" fmla="*/ 4449262 w 4449262"/>
                <a:gd name="connsiteY2" fmla="*/ 2274141 h 2274141"/>
                <a:gd name="connsiteX3" fmla="*/ 0 w 4449262"/>
                <a:gd name="connsiteY3" fmla="*/ 2274141 h 2274141"/>
                <a:gd name="connsiteX4" fmla="*/ 0 w 4449262"/>
                <a:gd name="connsiteY4" fmla="*/ 25147 h 2274141"/>
                <a:gd name="connsiteX0" fmla="*/ 0 w 4466921"/>
                <a:gd name="connsiteY0" fmla="*/ 25147 h 2274141"/>
                <a:gd name="connsiteX1" fmla="*/ 4449262 w 4466921"/>
                <a:gd name="connsiteY1" fmla="*/ 25147 h 2274141"/>
                <a:gd name="connsiteX2" fmla="*/ 4449262 w 4466921"/>
                <a:gd name="connsiteY2" fmla="*/ 2274141 h 2274141"/>
                <a:gd name="connsiteX3" fmla="*/ 0 w 4466921"/>
                <a:gd name="connsiteY3" fmla="*/ 2274141 h 2274141"/>
                <a:gd name="connsiteX4" fmla="*/ 0 w 4466921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0 w 4460702"/>
                <a:gd name="connsiteY0" fmla="*/ 25147 h 2274141"/>
                <a:gd name="connsiteX1" fmla="*/ 4449262 w 4460702"/>
                <a:gd name="connsiteY1" fmla="*/ 25147 h 2274141"/>
                <a:gd name="connsiteX2" fmla="*/ 4449262 w 4460702"/>
                <a:gd name="connsiteY2" fmla="*/ 2274141 h 2274141"/>
                <a:gd name="connsiteX3" fmla="*/ 0 w 4460702"/>
                <a:gd name="connsiteY3" fmla="*/ 2274141 h 2274141"/>
                <a:gd name="connsiteX4" fmla="*/ 0 w 4460702"/>
                <a:gd name="connsiteY4" fmla="*/ 25147 h 2274141"/>
                <a:gd name="connsiteX0" fmla="*/ 11528 w 4472230"/>
                <a:gd name="connsiteY0" fmla="*/ 25147 h 2274141"/>
                <a:gd name="connsiteX1" fmla="*/ 4460790 w 4472230"/>
                <a:gd name="connsiteY1" fmla="*/ 25147 h 2274141"/>
                <a:gd name="connsiteX2" fmla="*/ 4460790 w 4472230"/>
                <a:gd name="connsiteY2" fmla="*/ 2274141 h 2274141"/>
                <a:gd name="connsiteX3" fmla="*/ 11528 w 4472230"/>
                <a:gd name="connsiteY3" fmla="*/ 2274141 h 2274141"/>
                <a:gd name="connsiteX4" fmla="*/ 11528 w 4472230"/>
                <a:gd name="connsiteY4" fmla="*/ 25147 h 2274141"/>
                <a:gd name="connsiteX0" fmla="*/ 11528 w 4472230"/>
                <a:gd name="connsiteY0" fmla="*/ 25147 h 2298986"/>
                <a:gd name="connsiteX1" fmla="*/ 4460790 w 4472230"/>
                <a:gd name="connsiteY1" fmla="*/ 25147 h 2298986"/>
                <a:gd name="connsiteX2" fmla="*/ 4460790 w 4472230"/>
                <a:gd name="connsiteY2" fmla="*/ 2274141 h 2298986"/>
                <a:gd name="connsiteX3" fmla="*/ 11528 w 4472230"/>
                <a:gd name="connsiteY3" fmla="*/ 2274141 h 2298986"/>
                <a:gd name="connsiteX4" fmla="*/ 11528 w 4472230"/>
                <a:gd name="connsiteY4" fmla="*/ 25147 h 2298986"/>
                <a:gd name="connsiteX0" fmla="*/ 11528 w 4472230"/>
                <a:gd name="connsiteY0" fmla="*/ 25147 h 2294201"/>
                <a:gd name="connsiteX1" fmla="*/ 4460790 w 4472230"/>
                <a:gd name="connsiteY1" fmla="*/ 25147 h 2294201"/>
                <a:gd name="connsiteX2" fmla="*/ 4460790 w 4472230"/>
                <a:gd name="connsiteY2" fmla="*/ 2274141 h 2294201"/>
                <a:gd name="connsiteX3" fmla="*/ 11528 w 4472230"/>
                <a:gd name="connsiteY3" fmla="*/ 2274141 h 2294201"/>
                <a:gd name="connsiteX4" fmla="*/ 11528 w 4472230"/>
                <a:gd name="connsiteY4" fmla="*/ 25147 h 229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230" h="2294201">
                  <a:moveTo>
                    <a:pt x="11528" y="25147"/>
                  </a:moveTo>
                  <a:cubicBezTo>
                    <a:pt x="1171031" y="-49803"/>
                    <a:pt x="3612588" y="71185"/>
                    <a:pt x="4460790" y="25147"/>
                  </a:cubicBezTo>
                  <a:cubicBezTo>
                    <a:pt x="4500523" y="776199"/>
                    <a:pt x="4420780" y="1531034"/>
                    <a:pt x="4460790" y="2274141"/>
                  </a:cubicBezTo>
                  <a:cubicBezTo>
                    <a:pt x="2930856" y="2248637"/>
                    <a:pt x="1500620" y="2330044"/>
                    <a:pt x="11528" y="2274141"/>
                  </a:cubicBezTo>
                  <a:cubicBezTo>
                    <a:pt x="-28204" y="1523088"/>
                    <a:pt x="50706" y="792093"/>
                    <a:pt x="11528" y="251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</a:ln>
          </p:spPr>
          <p:txBody>
            <a:bodyPr lIns="0" rIns="0" anchor="ctr"/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019061-9AD6-4742-AAA7-8E8F9FB336ED}"/>
                </a:ext>
              </a:extLst>
            </p:cNvPr>
            <p:cNvSpPr/>
            <p:nvPr/>
          </p:nvSpPr>
          <p:spPr>
            <a:xfrm>
              <a:off x="2439161" y="2743377"/>
              <a:ext cx="89536" cy="887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BB464F98-615E-44D6-8774-75326239E519}"/>
                </a:ext>
              </a:extLst>
            </p:cNvPr>
            <p:cNvSpPr/>
            <p:nvPr/>
          </p:nvSpPr>
          <p:spPr>
            <a:xfrm>
              <a:off x="2161777" y="2616863"/>
              <a:ext cx="340585" cy="341731"/>
            </a:xfrm>
            <a:prstGeom prst="blockArc">
              <a:avLst>
                <a:gd name="adj1" fmla="val 6087419"/>
                <a:gd name="adj2" fmla="val 156251"/>
                <a:gd name="adj3" fmla="val 7631"/>
              </a:avLst>
            </a:prstGeom>
            <a:solidFill>
              <a:srgbClr val="769DA0"/>
            </a:solidFill>
          </p:spPr>
          <p:txBody>
            <a:bodyPr lIns="0" rIns="0" anchor="ctr">
              <a:spAutoFit/>
            </a:bodyPr>
            <a:lstStyle/>
            <a:p>
              <a:pPr algn="ctr">
                <a:defRPr/>
              </a:pPr>
              <a:endParaRPr lang="ko-KR" altLang="en-US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756" name="TextBox 20">
            <a:extLst>
              <a:ext uri="{FF2B5EF4-FFF2-40B4-BE49-F238E27FC236}">
                <a16:creationId xmlns:a16="http://schemas.microsoft.com/office/drawing/2014/main" id="{10ED5F9A-6D87-4DDB-B646-A6542161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2827539"/>
            <a:ext cx="1763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영국</a:t>
            </a:r>
            <a:r>
              <a:rPr lang="en-US" altLang="ko-KR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000" dirty="0">
                <a:solidFill>
                  <a:srgbClr val="36363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영국 사람</a:t>
            </a:r>
          </a:p>
        </p:txBody>
      </p:sp>
      <p:sp>
        <p:nvSpPr>
          <p:cNvPr id="31758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31" y="323190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1760" name="그룹 38">
            <a:extLst>
              <a:ext uri="{FF2B5EF4-FFF2-40B4-BE49-F238E27FC236}">
                <a16:creationId xmlns:a16="http://schemas.microsoft.com/office/drawing/2014/main" id="{75C811C2-BE80-46E5-9FBE-FD960AC00963}"/>
              </a:ext>
            </a:extLst>
          </p:cNvPr>
          <p:cNvGrpSpPr>
            <a:grpSpLocks/>
          </p:cNvGrpSpPr>
          <p:nvPr/>
        </p:nvGrpSpPr>
        <p:grpSpPr bwMode="auto">
          <a:xfrm>
            <a:off x="3563888" y="3419152"/>
            <a:ext cx="415925" cy="369888"/>
            <a:chOff x="4139012" y="2192976"/>
            <a:chExt cx="415498" cy="36933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C085E29-3F73-41D2-83D6-0814A5D1491D}"/>
                </a:ext>
              </a:extLst>
            </p:cNvPr>
            <p:cNvSpPr/>
            <p:nvPr/>
          </p:nvSpPr>
          <p:spPr>
            <a:xfrm>
              <a:off x="4167558" y="2245285"/>
              <a:ext cx="307659" cy="307512"/>
            </a:xfrm>
            <a:prstGeom prst="ellipse">
              <a:avLst/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500" dirty="0"/>
            </a:p>
          </p:txBody>
        </p:sp>
        <p:sp>
          <p:nvSpPr>
            <p:cNvPr id="31767" name="직사각형 40">
              <a:extLst>
                <a:ext uri="{FF2B5EF4-FFF2-40B4-BE49-F238E27FC236}">
                  <a16:creationId xmlns:a16="http://schemas.microsoft.com/office/drawing/2014/main" id="{D939F490-ED6E-4111-9870-DD4CFC30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012" y="2192976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31763" name="TextBox 3">
            <a:extLst>
              <a:ext uri="{FF2B5EF4-FFF2-40B4-BE49-F238E27FC236}">
                <a16:creationId xmlns:a16="http://schemas.microsoft.com/office/drawing/2014/main" id="{FD73968B-D937-4A24-873D-A8D75917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18" y="2396032"/>
            <a:ext cx="352425" cy="304800"/>
          </a:xfrm>
          <a:prstGeom prst="rect">
            <a:avLst/>
          </a:prstGeom>
        </p:spPr>
      </p:pic>
      <p:sp>
        <p:nvSpPr>
          <p:cNvPr id="30" name="TextBox 290">
            <a:extLst>
              <a:ext uri="{FF2B5EF4-FFF2-40B4-BE49-F238E27FC236}">
                <a16:creationId xmlns:a16="http://schemas.microsoft.com/office/drawing/2014/main" id="{ACF5C900-1F6F-471B-9120-03B906B8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070" y="213285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68" y="263691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_x165542904" descr="EMB00000ae0bd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22" y="3492683"/>
            <a:ext cx="522288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0">
            <a:extLst>
              <a:ext uri="{FF2B5EF4-FFF2-40B4-BE49-F238E27FC236}">
                <a16:creationId xmlns:a16="http://schemas.microsoft.com/office/drawing/2014/main" id="{39832195-88A7-4C26-B212-3B5D039C1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텍스트창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교사의 내레이션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예문을 클릭하면 화면 중앙에 텍스트 창 추가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텍스트 창 사라짐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나가기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세계지도 화면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(#2)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세계지도에 영국 지도 대신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30722"/>
              </p:ext>
            </p:extLst>
          </p:nvPr>
        </p:nvGraphicFramePr>
        <p:xfrm>
          <a:off x="3275856" y="3679920"/>
          <a:ext cx="2000377" cy="642747"/>
        </p:xfrm>
        <a:graphic>
          <a:graphicData uri="http://schemas.openxmlformats.org/drawingml/2006/table">
            <a:tbl>
              <a:tblPr/>
              <a:tblGrid>
                <a:gridCol w="2000377">
                  <a:extLst>
                    <a:ext uri="{9D8B030D-6E8A-4147-A177-3AD203B41FA5}">
                      <a16:colId xmlns:a16="http://schemas.microsoft.com/office/drawing/2014/main" val="1147851881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영국입니다</a:t>
                      </a:r>
                      <a:r>
                        <a:rPr lang="en-US" altLang="ko-KR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영국 사람입니다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9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26624"/>
                  </a:ext>
                </a:extLst>
              </a:tr>
            </a:tbl>
          </a:graphicData>
        </a:graphic>
      </p:graphicFrame>
      <p:sp>
        <p:nvSpPr>
          <p:cNvPr id="31" name="TextBox 290">
            <a:extLst>
              <a:ext uri="{FF2B5EF4-FFF2-40B4-BE49-F238E27FC236}">
                <a16:creationId xmlns:a16="http://schemas.microsoft.com/office/drawing/2014/main" id="{D1DE32B9-CA31-46DC-B19D-167CAB635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307" y="430580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6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141" y="2092206"/>
            <a:ext cx="45365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 어휘</a:t>
            </a:r>
            <a:r>
              <a:rPr lang="en-US" altLang="ko-KR" dirty="0"/>
              <a:t>1</a:t>
            </a:r>
            <a:r>
              <a:rPr lang="ko-KR" altLang="en-US" dirty="0"/>
              <a:t> 연습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9BC99FE-B0A1-4580-9E4C-746B9A8B9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 연습을 하겠습니다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07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혼자 말하기 연습을 하는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 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자막표시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동시에 화면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좌하단에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‘INDEX’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창이 자동으로 열리며 버튼이 위로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펼쳐짐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대화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PPT8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PPT22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PPT49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 68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PPT75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어휘 목록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PPT81 </a:t>
            </a:r>
            <a:r>
              <a:rPr lang="ko-KR" altLang="en-US" sz="9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1" y="2924944"/>
            <a:ext cx="2582469" cy="183272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5247" y="3477220"/>
            <a:ext cx="880714" cy="1895094"/>
            <a:chOff x="175247" y="3477220"/>
            <a:chExt cx="880714" cy="18950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47" y="5057989"/>
              <a:ext cx="628650" cy="31432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79512" y="4710336"/>
              <a:ext cx="864096" cy="20005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어휘 목록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5445" y="3973055"/>
              <a:ext cx="864096" cy="20005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확장 어휘</a:t>
              </a:r>
              <a:r>
                <a:rPr lang="en-US" altLang="ko-KR" sz="700" dirty="0"/>
                <a:t>1 </a:t>
              </a:r>
              <a:r>
                <a:rPr lang="ko-KR" altLang="en-US" sz="700" dirty="0"/>
                <a:t>연습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1865" y="3477220"/>
              <a:ext cx="864096" cy="20005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대화 어휘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1865" y="3725906"/>
              <a:ext cx="864096" cy="20005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확장 어휘</a:t>
              </a:r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9512" y="4213699"/>
              <a:ext cx="864096" cy="20005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확장 어휘</a:t>
              </a:r>
              <a:r>
                <a:rPr lang="en-US" altLang="ko-KR" sz="700" dirty="0"/>
                <a:t>2</a:t>
              </a:r>
              <a:endParaRPr lang="ko-KR" altLang="en-US" sz="7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1472" y="4467465"/>
              <a:ext cx="864096" cy="20005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확장 어휘</a:t>
              </a:r>
              <a:r>
                <a:rPr lang="en-US" altLang="ko-KR" sz="700" dirty="0"/>
                <a:t>2 </a:t>
              </a:r>
              <a:r>
                <a:rPr lang="ko-KR" altLang="en-US" sz="700" dirty="0"/>
                <a:t>연습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41F8C2-5ABE-4AC9-B870-7E4C5F0CF42B}"/>
              </a:ext>
            </a:extLst>
          </p:cNvPr>
          <p:cNvSpPr/>
          <p:nvPr/>
        </p:nvSpPr>
        <p:spPr>
          <a:xfrm>
            <a:off x="7884368" y="815975"/>
            <a:ext cx="1172319" cy="196495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38775A2-7AB4-408C-B041-9F7D32665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31" y="2844753"/>
            <a:ext cx="1038663" cy="5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02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E805D49-FAE4-4D51-BE21-C303DAF75ADA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Rectangle 28">
            <a:extLst>
              <a:ext uri="{FF2B5EF4-FFF2-40B4-BE49-F238E27FC236}">
                <a16:creationId xmlns:a16="http://schemas.microsoft.com/office/drawing/2014/main" id="{885E3EB8-8A4A-4FD7-81AD-D78917E6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8679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보기와 같이 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8680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23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세계 지도가 나온다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세계 지도가 흐려진다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자막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다음 화면으로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681" name="그림 1">
            <a:extLst>
              <a:ext uri="{FF2B5EF4-FFF2-40B4-BE49-F238E27FC236}">
                <a16:creationId xmlns:a16="http://schemas.microsoft.com/office/drawing/2014/main" id="{78F6920E-5728-45A4-8D37-9F025A974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73" y="1929735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4" name="TextBox 3">
            <a:extLst>
              <a:ext uri="{FF2B5EF4-FFF2-40B4-BE49-F238E27FC236}">
                <a16:creationId xmlns:a16="http://schemas.microsoft.com/office/drawing/2014/main" id="{941CFD26-7D01-473C-B69E-B66B3794A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15" name="TextBox 290">
            <a:extLst>
              <a:ext uri="{FF2B5EF4-FFF2-40B4-BE49-F238E27FC236}">
                <a16:creationId xmlns:a16="http://schemas.microsoft.com/office/drawing/2014/main" id="{838E3D34-2B7E-4225-AFFA-AC35BBE01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7" y="173282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E805D49-FAE4-4D51-BE21-C303DAF75ADA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Rectangle 28">
            <a:extLst>
              <a:ext uri="{FF2B5EF4-FFF2-40B4-BE49-F238E27FC236}">
                <a16:creationId xmlns:a16="http://schemas.microsoft.com/office/drawing/2014/main" id="{885E3EB8-8A4A-4FD7-81AD-D78917E6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8679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0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44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 지도가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우상단에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자동으로 중국 국기가 화면 중앙 왼쪽에 튀어 나옴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만리장성 사진이 중국 국기 오른쪽에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화면 하단 중앙에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#13~#15.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생성과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커서가 마우스 클릭 버튼으로 변환되어 자동으로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텍스트를 드래그해서 왼쪽 중국 국기로 이동시킴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중국 국기에 고정됨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 좌측에 비행기 캐릭터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직후에 비행기 캐릭터가 중국 국기 위로 날아가 멈추면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만리장성 그림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4" name="TextBox 3">
            <a:extLst>
              <a:ext uri="{FF2B5EF4-FFF2-40B4-BE49-F238E27FC236}">
                <a16:creationId xmlns:a16="http://schemas.microsoft.com/office/drawing/2014/main" id="{941CFD26-7D01-473C-B69E-B66B3794A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12" name="그림 37">
            <a:extLst>
              <a:ext uri="{FF2B5EF4-FFF2-40B4-BE49-F238E27FC236}">
                <a16:creationId xmlns:a16="http://schemas.microsoft.com/office/drawing/2014/main" id="{C45A5BE3-A795-478A-85AB-1DE8226A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DF992D16-588A-469C-8D47-43C3BF14E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2566988"/>
            <a:ext cx="2436813" cy="1500187"/>
          </a:xfrm>
          <a:prstGeom prst="rect">
            <a:avLst/>
          </a:prstGeom>
          <a:noFill/>
          <a:ln w="9525">
            <a:solidFill>
              <a:srgbClr val="36363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639">
            <a:extLst>
              <a:ext uri="{FF2B5EF4-FFF2-40B4-BE49-F238E27FC236}">
                <a16:creationId xmlns:a16="http://schemas.microsoft.com/office/drawing/2014/main" id="{BEBD07A8-71B8-483F-AD06-CFFF19ECA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4260850"/>
            <a:ext cx="76358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한국</a:t>
            </a:r>
          </a:p>
        </p:txBody>
      </p:sp>
      <p:sp>
        <p:nvSpPr>
          <p:cNvPr id="18" name="모서리가 둥근 직사각형 639">
            <a:extLst>
              <a:ext uri="{FF2B5EF4-FFF2-40B4-BE49-F238E27FC236}">
                <a16:creationId xmlns:a16="http://schemas.microsoft.com/office/drawing/2014/main" id="{5BEFFF5A-9A0E-4458-9FA2-C8075E9B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8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호주</a:t>
            </a:r>
          </a:p>
        </p:txBody>
      </p:sp>
      <p:sp>
        <p:nvSpPr>
          <p:cNvPr id="19" name="모서리가 둥근 직사각형 639">
            <a:extLst>
              <a:ext uri="{FF2B5EF4-FFF2-40B4-BE49-F238E27FC236}">
                <a16:creationId xmlns:a16="http://schemas.microsoft.com/office/drawing/2014/main" id="{5C5E0FFA-0B4E-4742-A76D-9C62725E6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중국</a:t>
            </a:r>
          </a:p>
        </p:txBody>
      </p:sp>
      <p:sp>
        <p:nvSpPr>
          <p:cNvPr id="20" name="TextBox 290">
            <a:extLst>
              <a:ext uri="{FF2B5EF4-FFF2-40B4-BE49-F238E27FC236}">
                <a16:creationId xmlns:a16="http://schemas.microsoft.com/office/drawing/2014/main" id="{6EE2F01E-E00A-4EAA-A418-E98160AA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56857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8197179F-86CE-4548-9929-D65DBADE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785" y="237940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10">
            <a:extLst>
              <a:ext uri="{FF2B5EF4-FFF2-40B4-BE49-F238E27FC236}">
                <a16:creationId xmlns:a16="http://schemas.microsoft.com/office/drawing/2014/main" id="{74715D14-B062-4BBF-8012-5D87BDEC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5" y="4413579"/>
            <a:ext cx="11747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77" y="439753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33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302" y="45499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82" y="15776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22352" y="1443907"/>
            <a:ext cx="934871" cy="369332"/>
          </a:xfrm>
          <a:prstGeom prst="rect">
            <a:avLst/>
          </a:prstGeom>
          <a:solidFill>
            <a:srgbClr val="9999FF">
              <a:alpha val="47843"/>
            </a:srgb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보기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041" y="2566988"/>
            <a:ext cx="2152811" cy="1500187"/>
          </a:xfrm>
          <a:prstGeom prst="rect">
            <a:avLst/>
          </a:prstGeom>
        </p:spPr>
      </p:pic>
      <p:sp>
        <p:nvSpPr>
          <p:cNvPr id="2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282" y="2813271"/>
            <a:ext cx="322709" cy="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55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AC9DDFC9-76DA-4B29-B2EB-57C02D0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/>
              <a:t>#1. </a:t>
            </a:r>
            <a:r>
              <a:rPr lang="ko-KR" altLang="en-US" sz="900" dirty="0"/>
              <a:t>만리장성 전경이 눈앞에 펼쳐진다</a:t>
            </a:r>
            <a:r>
              <a:rPr lang="en-US" altLang="ko-KR" sz="900" dirty="0"/>
              <a:t>. (</a:t>
            </a:r>
            <a:r>
              <a:rPr lang="ko-KR" altLang="en-US" sz="900" dirty="0"/>
              <a:t>네이버 </a:t>
            </a:r>
            <a:r>
              <a:rPr lang="ko-KR" altLang="en-US" sz="900" dirty="0" err="1"/>
              <a:t>거리뷰처럼</a:t>
            </a:r>
            <a:r>
              <a:rPr lang="ko-KR" altLang="en-US" sz="900" dirty="0"/>
              <a:t> 학생이 화면을 움직여가면서 </a:t>
            </a:r>
            <a:r>
              <a:rPr lang="en-US" altLang="ko-KR" sz="900" dirty="0"/>
              <a:t>360</a:t>
            </a:r>
            <a:r>
              <a:rPr lang="ko-KR" altLang="en-US" sz="900" dirty="0"/>
              <a:t>도 전경을 보게 함</a:t>
            </a:r>
            <a:r>
              <a:rPr lang="en-US" altLang="ko-KR" sz="900" dirty="0"/>
              <a:t>. </a:t>
            </a:r>
            <a:r>
              <a:rPr lang="ko-KR" altLang="en-US" sz="900" dirty="0"/>
              <a:t>이하 장소도 동일한 형식</a:t>
            </a:r>
            <a:r>
              <a:rPr lang="en-US" altLang="ko-KR" sz="900" dirty="0"/>
              <a:t>.)</a:t>
            </a:r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#2. </a:t>
            </a:r>
            <a:r>
              <a:rPr lang="ko-KR" altLang="en-US" sz="900" dirty="0"/>
              <a:t>화면 하단의 비행기 버튼을 누르면 화면이 바뀌면서 베이징의 한 식당으로 들어간다</a:t>
            </a:r>
            <a:r>
              <a:rPr lang="en-US" altLang="ko-KR" sz="900" dirty="0"/>
              <a:t>. </a:t>
            </a:r>
            <a:r>
              <a:rPr lang="ko-KR" altLang="en-US" sz="900" dirty="0"/>
              <a:t>사람들이 </a:t>
            </a:r>
            <a:r>
              <a:rPr lang="ko-KR" altLang="en-US" sz="900" dirty="0" err="1"/>
              <a:t>베이징덕</a:t>
            </a:r>
            <a:r>
              <a:rPr lang="ko-KR" altLang="en-US" sz="900" dirty="0"/>
              <a:t> 요리를 먹으면서 즐거워하는 광경이다</a:t>
            </a:r>
            <a:r>
              <a:rPr lang="en-US" altLang="ko-KR" sz="900" dirty="0"/>
              <a:t>.</a:t>
            </a:r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#3. </a:t>
            </a:r>
            <a:r>
              <a:rPr lang="ko-KR" altLang="en-US" sz="900" dirty="0"/>
              <a:t>화면 하단의 비행기 버튼을 누르면 화면이 바뀌면서 상하이 동방명주 야경이 펼쳐진다</a:t>
            </a:r>
            <a:r>
              <a:rPr lang="en-US" altLang="ko-KR" sz="900" dirty="0"/>
              <a:t>.</a:t>
            </a:r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#4. </a:t>
            </a:r>
            <a:r>
              <a:rPr lang="ko-KR" altLang="en-US" sz="900" dirty="0"/>
              <a:t>화면 하단의 나가기 버튼을 누르면 </a:t>
            </a:r>
            <a:r>
              <a:rPr lang="en-US" altLang="ko-KR" sz="900" dirty="0"/>
              <a:t>VR</a:t>
            </a:r>
            <a:r>
              <a:rPr lang="ko-KR" altLang="en-US" sz="900" dirty="0"/>
              <a:t>이 끝나고 세계 지도로 돌아간다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7864" y="256490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&lt;VR&gt;</a:t>
            </a:r>
            <a:endParaRPr lang="ko-KR" altLang="en-US" dirty="0"/>
          </a:p>
        </p:txBody>
      </p:sp>
      <p:sp>
        <p:nvSpPr>
          <p:cNvPr id="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780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E805D49-FAE4-4D51-BE21-C303DAF75ADA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Rectangle 28">
            <a:extLst>
              <a:ext uri="{FF2B5EF4-FFF2-40B4-BE49-F238E27FC236}">
                <a16:creationId xmlns:a16="http://schemas.microsoft.com/office/drawing/2014/main" id="{885E3EB8-8A4A-4FD7-81AD-D78917E6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8679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0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68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 지도가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자동으로 호주 국기가 화면 중앙 왼쪽에 튀어 나옴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오페라하우스 사진이 호주 국기 오른쪽에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화면 하단 중앙에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#13~#15.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생성과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커서가 마우스 클릭 버튼으로 변환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끌어다가 호주 국기 위에 놓으면 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끌고 가면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어휘가 제자리로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정답인 경우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호주 국기에 고정됨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 좌측에 비행기 캐릭터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직후에 비행기 캐릭터가 호주 국기 위로 날아가 멈추면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오페라하우스 그림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4" name="TextBox 3">
            <a:extLst>
              <a:ext uri="{FF2B5EF4-FFF2-40B4-BE49-F238E27FC236}">
                <a16:creationId xmlns:a16="http://schemas.microsoft.com/office/drawing/2014/main" id="{941CFD26-7D01-473C-B69E-B66B3794A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12" name="그림 37">
            <a:extLst>
              <a:ext uri="{FF2B5EF4-FFF2-40B4-BE49-F238E27FC236}">
                <a16:creationId xmlns:a16="http://schemas.microsoft.com/office/drawing/2014/main" id="{C45A5BE3-A795-478A-85AB-1DE8226A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639">
            <a:extLst>
              <a:ext uri="{FF2B5EF4-FFF2-40B4-BE49-F238E27FC236}">
                <a16:creationId xmlns:a16="http://schemas.microsoft.com/office/drawing/2014/main" id="{BEBD07A8-71B8-483F-AD06-CFFF19ECA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4260850"/>
            <a:ext cx="76358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한국</a:t>
            </a:r>
          </a:p>
        </p:txBody>
      </p:sp>
      <p:sp>
        <p:nvSpPr>
          <p:cNvPr id="18" name="모서리가 둥근 직사각형 639">
            <a:extLst>
              <a:ext uri="{FF2B5EF4-FFF2-40B4-BE49-F238E27FC236}">
                <a16:creationId xmlns:a16="http://schemas.microsoft.com/office/drawing/2014/main" id="{5BEFFF5A-9A0E-4458-9FA2-C8075E9B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8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호주</a:t>
            </a:r>
          </a:p>
        </p:txBody>
      </p:sp>
      <p:sp>
        <p:nvSpPr>
          <p:cNvPr id="19" name="모서리가 둥근 직사각형 639">
            <a:extLst>
              <a:ext uri="{FF2B5EF4-FFF2-40B4-BE49-F238E27FC236}">
                <a16:creationId xmlns:a16="http://schemas.microsoft.com/office/drawing/2014/main" id="{5C5E0FFA-0B4E-4742-A76D-9C62725E6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미국</a:t>
            </a:r>
          </a:p>
        </p:txBody>
      </p:sp>
      <p:sp>
        <p:nvSpPr>
          <p:cNvPr id="20" name="TextBox 290">
            <a:extLst>
              <a:ext uri="{FF2B5EF4-FFF2-40B4-BE49-F238E27FC236}">
                <a16:creationId xmlns:a16="http://schemas.microsoft.com/office/drawing/2014/main" id="{6EE2F01E-E00A-4EAA-A418-E98160AA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56857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8197179F-86CE-4548-9929-D65DBADE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785" y="237940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10">
            <a:extLst>
              <a:ext uri="{FF2B5EF4-FFF2-40B4-BE49-F238E27FC236}">
                <a16:creationId xmlns:a16="http://schemas.microsoft.com/office/drawing/2014/main" id="{74715D14-B062-4BBF-8012-5D87BDEC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5" y="4413579"/>
            <a:ext cx="11747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77" y="439753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33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302" y="45499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82" y="15776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7744" y="3131676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호주국기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39952" y="3140968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오페라하우스</a:t>
            </a:r>
          </a:p>
        </p:txBody>
      </p:sp>
      <p:sp>
        <p:nvSpPr>
          <p:cNvPr id="2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435" y="3175443"/>
            <a:ext cx="322709" cy="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13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AC9DDFC9-76DA-4B29-B2EB-57C02D0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/>
              <a:t>#1. </a:t>
            </a:r>
            <a:r>
              <a:rPr lang="ko-KR" altLang="en-US" sz="900" dirty="0"/>
              <a:t>시드니 오페라 하우스가 보인다</a:t>
            </a:r>
            <a:r>
              <a:rPr lang="en-US" altLang="ko-KR" sz="900" dirty="0"/>
              <a:t>. </a:t>
            </a:r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#2. </a:t>
            </a:r>
            <a:r>
              <a:rPr lang="ko-KR" altLang="en-US" sz="900" dirty="0"/>
              <a:t>화면 하단의 비행기 버튼을 누르면 화면이 바뀌면서 호주 골드코스트 해변을 걷게 한다</a:t>
            </a:r>
            <a:r>
              <a:rPr lang="en-US" altLang="ko-KR" sz="900" dirty="0"/>
              <a:t>. </a:t>
            </a:r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#3. </a:t>
            </a:r>
            <a:r>
              <a:rPr lang="ko-KR" altLang="en-US" sz="900" dirty="0"/>
              <a:t>화면 하단의 비행기 버튼을 누르면 화면이 바뀌면서 잔디밭의 캥거루가 보인다</a:t>
            </a:r>
            <a:r>
              <a:rPr lang="en-US" altLang="ko-KR" sz="900" dirty="0"/>
              <a:t>. </a:t>
            </a:r>
            <a:r>
              <a:rPr lang="ko-KR" altLang="en-US" sz="900" dirty="0"/>
              <a:t>사람들이 캥거루 먹이를 주면 캥거루가 가까워지고</a:t>
            </a:r>
            <a:r>
              <a:rPr lang="en-US" altLang="ko-KR" sz="900" dirty="0"/>
              <a:t>, </a:t>
            </a:r>
            <a:r>
              <a:rPr lang="ko-KR" altLang="en-US" sz="900" dirty="0"/>
              <a:t>이를 보면서 사람들이 즐거워한다</a:t>
            </a:r>
            <a:r>
              <a:rPr lang="en-US" altLang="ko-KR" sz="900" dirty="0"/>
              <a:t>.</a:t>
            </a:r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#4. </a:t>
            </a:r>
            <a:r>
              <a:rPr lang="ko-KR" altLang="en-US" sz="900" dirty="0"/>
              <a:t>화면 하단의 나가기 버튼을 누르면 </a:t>
            </a:r>
            <a:r>
              <a:rPr lang="en-US" altLang="ko-KR" sz="900" dirty="0"/>
              <a:t>VR</a:t>
            </a:r>
            <a:r>
              <a:rPr lang="ko-KR" altLang="en-US" sz="900" dirty="0"/>
              <a:t>이 끝나고 세계 지도로 돌아간다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7864" y="256490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&lt;VR&gt;</a:t>
            </a:r>
            <a:endParaRPr lang="ko-KR" altLang="en-US" dirty="0"/>
          </a:p>
        </p:txBody>
      </p:sp>
      <p:sp>
        <p:nvSpPr>
          <p:cNvPr id="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581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E805D49-FAE4-4D51-BE21-C303DAF75ADA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Rectangle 28">
            <a:extLst>
              <a:ext uri="{FF2B5EF4-FFF2-40B4-BE49-F238E27FC236}">
                <a16:creationId xmlns:a16="http://schemas.microsoft.com/office/drawing/2014/main" id="{885E3EB8-8A4A-4FD7-81AD-D78917E6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8679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0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68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 지도가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자동으로 일본 국기가 화면 중앙 왼쪽에 튀어 나옴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후지산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사진이 일본 국기 오른쪽에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화면 하단 중앙에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#13~#15.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생성과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커서가 마우스 클릭 버튼으로 변환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끌어다가 일본 국기 위에 놓으면 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끌고 가면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어휘가 제자리로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정답인 경우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일본 국기에 고정됨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 좌측에 비행기 캐릭터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직후에 비행기 캐릭터가 일본 국기 위로 날아가 멈추면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후지산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그림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4" name="TextBox 3">
            <a:extLst>
              <a:ext uri="{FF2B5EF4-FFF2-40B4-BE49-F238E27FC236}">
                <a16:creationId xmlns:a16="http://schemas.microsoft.com/office/drawing/2014/main" id="{941CFD26-7D01-473C-B69E-B66B3794A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12" name="그림 37">
            <a:extLst>
              <a:ext uri="{FF2B5EF4-FFF2-40B4-BE49-F238E27FC236}">
                <a16:creationId xmlns:a16="http://schemas.microsoft.com/office/drawing/2014/main" id="{C45A5BE3-A795-478A-85AB-1DE8226A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639">
            <a:extLst>
              <a:ext uri="{FF2B5EF4-FFF2-40B4-BE49-F238E27FC236}">
                <a16:creationId xmlns:a16="http://schemas.microsoft.com/office/drawing/2014/main" id="{BEBD07A8-71B8-483F-AD06-CFFF19ECA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4260850"/>
            <a:ext cx="76358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베트남</a:t>
            </a:r>
          </a:p>
        </p:txBody>
      </p:sp>
      <p:sp>
        <p:nvSpPr>
          <p:cNvPr id="18" name="모서리가 둥근 직사각형 639">
            <a:extLst>
              <a:ext uri="{FF2B5EF4-FFF2-40B4-BE49-F238E27FC236}">
                <a16:creationId xmlns:a16="http://schemas.microsoft.com/office/drawing/2014/main" id="{5BEFFF5A-9A0E-4458-9FA2-C8075E9B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8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영국</a:t>
            </a:r>
          </a:p>
        </p:txBody>
      </p:sp>
      <p:sp>
        <p:nvSpPr>
          <p:cNvPr id="19" name="모서리가 둥근 직사각형 639">
            <a:extLst>
              <a:ext uri="{FF2B5EF4-FFF2-40B4-BE49-F238E27FC236}">
                <a16:creationId xmlns:a16="http://schemas.microsoft.com/office/drawing/2014/main" id="{5C5E0FFA-0B4E-4742-A76D-9C62725E6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일본</a:t>
            </a:r>
          </a:p>
        </p:txBody>
      </p:sp>
      <p:sp>
        <p:nvSpPr>
          <p:cNvPr id="20" name="TextBox 290">
            <a:extLst>
              <a:ext uri="{FF2B5EF4-FFF2-40B4-BE49-F238E27FC236}">
                <a16:creationId xmlns:a16="http://schemas.microsoft.com/office/drawing/2014/main" id="{6EE2F01E-E00A-4EAA-A418-E98160AA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56857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8197179F-86CE-4548-9929-D65DBADE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785" y="237940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10">
            <a:extLst>
              <a:ext uri="{FF2B5EF4-FFF2-40B4-BE49-F238E27FC236}">
                <a16:creationId xmlns:a16="http://schemas.microsoft.com/office/drawing/2014/main" id="{74715D14-B062-4BBF-8012-5D87BDEC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5" y="4413579"/>
            <a:ext cx="11747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77" y="439753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33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302" y="45499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82" y="15776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7744" y="3131676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일본국기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39952" y="3140968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후지산</a:t>
            </a:r>
            <a:endParaRPr lang="ko-KR" altLang="en-US" dirty="0"/>
          </a:p>
        </p:txBody>
      </p:sp>
      <p:sp>
        <p:nvSpPr>
          <p:cNvPr id="2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435" y="3175443"/>
            <a:ext cx="322709" cy="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21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AC9DDFC9-76DA-4B29-B2EB-57C02D0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/>
              <a:t>#1. </a:t>
            </a:r>
            <a:r>
              <a:rPr lang="ko-KR" altLang="en-US" sz="900" dirty="0"/>
              <a:t>도쿄 타워가 보인다</a:t>
            </a:r>
            <a:r>
              <a:rPr lang="en-US" altLang="ko-KR" sz="900" dirty="0"/>
              <a:t>.</a:t>
            </a:r>
          </a:p>
          <a:p>
            <a:pPr latinLnBrk="1"/>
            <a:r>
              <a:rPr lang="en-US" altLang="ko-KR" sz="900" dirty="0"/>
              <a:t> </a:t>
            </a:r>
            <a:endParaRPr lang="ko-KR" altLang="en-US" sz="900" dirty="0"/>
          </a:p>
          <a:p>
            <a:pPr latinLnBrk="1"/>
            <a:r>
              <a:rPr lang="en-US" altLang="ko-KR" sz="900" dirty="0"/>
              <a:t>#2. </a:t>
            </a:r>
            <a:r>
              <a:rPr lang="ko-KR" altLang="en-US" sz="900" dirty="0"/>
              <a:t>화면 하단의 비행기 버튼을 누르면 화면이 바뀌면서 도쿄의 </a:t>
            </a:r>
            <a:r>
              <a:rPr lang="ko-KR" altLang="en-US" sz="900" dirty="0" err="1"/>
              <a:t>시부야다</a:t>
            </a:r>
            <a:r>
              <a:rPr lang="en-US" altLang="ko-KR" sz="900" dirty="0"/>
              <a:t>. </a:t>
            </a:r>
            <a:r>
              <a:rPr lang="ko-KR" altLang="en-US" sz="900" dirty="0" err="1"/>
              <a:t>시부야의</a:t>
            </a:r>
            <a:r>
              <a:rPr lang="ko-KR" altLang="en-US" sz="900" dirty="0"/>
              <a:t> 대형 횡단보도를 걷고 있는 장면이다</a:t>
            </a:r>
            <a:r>
              <a:rPr lang="en-US" altLang="ko-KR" sz="900" dirty="0"/>
              <a:t>. </a:t>
            </a:r>
            <a:r>
              <a:rPr lang="ko-KR" altLang="en-US" sz="900" dirty="0"/>
              <a:t>주변에 많은 행인들이 있다</a:t>
            </a:r>
            <a:r>
              <a:rPr lang="en-US" altLang="ko-KR" sz="900" dirty="0"/>
              <a:t>. </a:t>
            </a:r>
            <a:r>
              <a:rPr lang="ko-KR" altLang="en-US" sz="900" dirty="0"/>
              <a:t>대형 횡단보도 주변 </a:t>
            </a:r>
            <a:r>
              <a:rPr lang="ko-KR" altLang="en-US" sz="900" dirty="0" err="1"/>
              <a:t>시부야</a:t>
            </a:r>
            <a:r>
              <a:rPr lang="ko-KR" altLang="en-US" sz="900" dirty="0"/>
              <a:t> 전경을 볼 수 있다</a:t>
            </a:r>
            <a:r>
              <a:rPr lang="en-US" altLang="ko-KR" sz="900" dirty="0"/>
              <a:t>. </a:t>
            </a:r>
            <a:endParaRPr lang="ko-KR" altLang="en-US" sz="900" dirty="0"/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#3. </a:t>
            </a:r>
            <a:r>
              <a:rPr lang="ko-KR" altLang="en-US" sz="900" dirty="0"/>
              <a:t>화면 하단의 비행기 버튼을 누르면 화면이 바뀌면서 회전 </a:t>
            </a:r>
            <a:r>
              <a:rPr lang="ko-KR" altLang="en-US" sz="900" dirty="0" err="1"/>
              <a:t>초밥집이다</a:t>
            </a:r>
            <a:r>
              <a:rPr lang="en-US" altLang="ko-KR" sz="900" dirty="0"/>
              <a:t>. </a:t>
            </a:r>
            <a:r>
              <a:rPr lang="ko-KR" altLang="en-US" sz="900" dirty="0"/>
              <a:t>다양한 초밥이 돌아가고 사람들이 즐겁게 식사 중이다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#4. </a:t>
            </a:r>
            <a:r>
              <a:rPr lang="ko-KR" altLang="en-US" sz="900" dirty="0"/>
              <a:t>화면 하단의 나가기 버튼을 누르면 </a:t>
            </a:r>
            <a:r>
              <a:rPr lang="en-US" altLang="ko-KR" sz="900" dirty="0"/>
              <a:t>VR</a:t>
            </a:r>
            <a:r>
              <a:rPr lang="ko-KR" altLang="en-US" sz="900" dirty="0"/>
              <a:t>이 끝나고 세계 지도로 돌아간다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7864" y="256490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&lt;VR&gt;</a:t>
            </a:r>
            <a:endParaRPr lang="ko-KR" altLang="en-US" dirty="0"/>
          </a:p>
        </p:txBody>
      </p:sp>
      <p:sp>
        <p:nvSpPr>
          <p:cNvPr id="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39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35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그림 4">
            <a:extLst>
              <a:ext uri="{FF2B5EF4-FFF2-40B4-BE49-F238E27FC236}">
                <a16:creationId xmlns:a16="http://schemas.microsoft.com/office/drawing/2014/main" id="{B44CF712-E6B0-408A-B63E-21F32EA7D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52" y="3604305"/>
            <a:ext cx="4719860" cy="69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Rectangle 28">
            <a:extLst>
              <a:ext uri="{FF2B5EF4-FFF2-40B4-BE49-F238E27FC236}">
                <a16:creationId xmlns:a16="http://schemas.microsoft.com/office/drawing/2014/main" id="{B7BADC5C-F1D0-4CB1-8EE2-F6CF0A9F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pic>
        <p:nvPicPr>
          <p:cNvPr id="21512" name="_x227696392" descr="EMB00002710bde9">
            <a:extLst>
              <a:ext uri="{FF2B5EF4-FFF2-40B4-BE49-F238E27FC236}">
                <a16:creationId xmlns:a16="http://schemas.microsoft.com/office/drawing/2014/main" id="{B362DAD6-9F63-4808-BEAB-FD0D1D83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89" y="1484784"/>
            <a:ext cx="3843338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0">
            <a:extLst>
              <a:ext uri="{FF2B5EF4-FFF2-40B4-BE49-F238E27FC236}">
                <a16:creationId xmlns:a16="http://schemas.microsoft.com/office/drawing/2014/main" id="{D5BF9A53-166F-45B5-A56A-47C4F5D0C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따라하십시오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1516" name="TextBox 10">
            <a:extLst>
              <a:ext uri="{FF2B5EF4-FFF2-40B4-BE49-F238E27FC236}">
                <a16:creationId xmlns:a16="http://schemas.microsoft.com/office/drawing/2014/main" id="{FA9DD4CF-440B-401E-91D1-043057449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79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장면이 바뀌며 카메라 셔터가 닫혔다 열리는 효과 발생</a:t>
            </a:r>
            <a:endParaRPr lang="en-US" altLang="ko-KR" sz="90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자막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입이 움직이며 고개를 까딱인다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유키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내레이션 자막 진하게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말이 끝나고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텀을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이때 자막은 진하게 표시 유지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에릭의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내레이션 자막 진하게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#24.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유키의 대사는 원래의 진하기로 돌아가고 에릭의 대사가 진하게 표시된 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유지됨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좌상단에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따라하기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대답하기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질문하고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 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햄버거 메뉴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햄버거 메뉴로 숨기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우하단에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대화문 제거 버튼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17" name="TextBox 11">
            <a:extLst>
              <a:ext uri="{FF2B5EF4-FFF2-40B4-BE49-F238E27FC236}">
                <a16:creationId xmlns:a16="http://schemas.microsoft.com/office/drawing/2014/main" id="{02EC02FF-A51F-4C11-BE45-A2B1707A8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977" y="3625816"/>
            <a:ext cx="471805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유키 </a:t>
            </a:r>
            <a:r>
              <a:rPr kumimoji="0" lang="en-US" altLang="ko-KR" sz="1300" b="1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b="1">
                <a:latin typeface="나눔바른펜" pitchFamily="50" charset="-127"/>
                <a:ea typeface="나눔바른펜" pitchFamily="50" charset="-127"/>
              </a:rPr>
              <a:t>? </a:t>
            </a: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제 이름은 유키입니다</a:t>
            </a:r>
            <a:r>
              <a:rPr kumimoji="0" lang="en-US" altLang="ko-KR" sz="1300" b="1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에릭 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네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?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저는 에릭입니다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미국 사람입니다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21522" name="TextBox 3">
            <a:extLst>
              <a:ext uri="{FF2B5EF4-FFF2-40B4-BE49-F238E27FC236}">
                <a16:creationId xmlns:a16="http://schemas.microsoft.com/office/drawing/2014/main" id="{A0427A90-319F-47BB-80D8-30AFA228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3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59621" y="2942670"/>
            <a:ext cx="1467395" cy="356750"/>
            <a:chOff x="6207499" y="3496596"/>
            <a:chExt cx="884781" cy="284444"/>
          </a:xfrm>
        </p:grpSpPr>
        <p:sp>
          <p:nvSpPr>
            <p:cNvPr id="44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35736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질문하고 듣기</a:t>
              </a:r>
            </a:p>
          </p:txBody>
        </p:sp>
      </p:grpSp>
      <p:grpSp>
        <p:nvGrpSpPr>
          <p:cNvPr id="46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1880" y="2466620"/>
            <a:ext cx="1467395" cy="356750"/>
            <a:chOff x="6207499" y="3496596"/>
            <a:chExt cx="884781" cy="284444"/>
          </a:xfrm>
        </p:grpSpPr>
        <p:sp>
          <p:nvSpPr>
            <p:cNvPr id="47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35736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듣고 대답하기</a:t>
              </a:r>
            </a:p>
          </p:txBody>
        </p:sp>
      </p:grpSp>
      <p:grpSp>
        <p:nvGrpSpPr>
          <p:cNvPr id="49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2445" y="1992564"/>
            <a:ext cx="1467395" cy="366713"/>
            <a:chOff x="6207499" y="3496596"/>
            <a:chExt cx="884781" cy="292388"/>
          </a:xfrm>
        </p:grpSpPr>
        <p:sp>
          <p:nvSpPr>
            <p:cNvPr id="50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89586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듣고 </a:t>
              </a:r>
              <a:r>
                <a:rPr lang="ko-KR" altLang="en-US" sz="1300" b="1" dirty="0" err="1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따라하기</a:t>
              </a:r>
              <a:endParaRPr lang="ko-KR" altLang="en-US" sz="13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52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2445" y="1528471"/>
            <a:ext cx="1467395" cy="356750"/>
            <a:chOff x="6207499" y="3496596"/>
            <a:chExt cx="884781" cy="284444"/>
          </a:xfrm>
        </p:grpSpPr>
        <p:sp>
          <p:nvSpPr>
            <p:cNvPr id="53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4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308522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듣기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1" y="1132799"/>
            <a:ext cx="285180" cy="285180"/>
          </a:xfrm>
          <a:prstGeom prst="rect">
            <a:avLst/>
          </a:prstGeom>
        </p:spPr>
      </p:pic>
      <p:pic>
        <p:nvPicPr>
          <p:cNvPr id="30" name="_x269891424" descr="EMB000025e406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22" y="4750511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_x269891856" descr="EMB000025e4067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35" y="4762924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121524" y="4689657"/>
            <a:ext cx="440214" cy="3391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3149" y="4649509"/>
            <a:ext cx="419424" cy="419424"/>
          </a:xfrm>
          <a:prstGeom prst="rect">
            <a:avLst/>
          </a:prstGeom>
        </p:spPr>
      </p:pic>
      <p:sp>
        <p:nvSpPr>
          <p:cNvPr id="34" name="TextBox 290">
            <a:extLst>
              <a:ext uri="{FF2B5EF4-FFF2-40B4-BE49-F238E27FC236}">
                <a16:creationId xmlns:a16="http://schemas.microsoft.com/office/drawing/2014/main" id="{02A080FE-BF4D-4D0C-9B58-04E409DC4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751" y="447958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3878" y="4957137"/>
            <a:ext cx="7216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(</a:t>
            </a:r>
            <a:r>
              <a:rPr lang="en-US" altLang="ko-KR" sz="700" dirty="0" err="1"/>
              <a:t>Click&amp;Click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sp>
        <p:nvSpPr>
          <p:cNvPr id="3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2616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1">
            <a:extLst>
              <a:ext uri="{FF2B5EF4-FFF2-40B4-BE49-F238E27FC236}">
                <a16:creationId xmlns:a16="http://schemas.microsoft.com/office/drawing/2014/main" id="{674E2285-DBA8-4E98-A7F8-797BB517DA52}"/>
              </a:ext>
            </a:extLst>
          </p:cNvPr>
          <p:cNvSpPr/>
          <p:nvPr/>
        </p:nvSpPr>
        <p:spPr>
          <a:xfrm>
            <a:off x="558006" y="650875"/>
            <a:ext cx="1133674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대화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AE6FA8-5442-48DC-B59A-9ACA006DC379}"/>
              </a:ext>
            </a:extLst>
          </p:cNvPr>
          <p:cNvGrpSpPr/>
          <p:nvPr/>
        </p:nvGrpSpPr>
        <p:grpSpPr>
          <a:xfrm>
            <a:off x="2168525" y="1078045"/>
            <a:ext cx="905233" cy="261256"/>
            <a:chOff x="6659067" y="3729841"/>
            <a:chExt cx="905233" cy="26125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B4E1EE1-703F-4186-9EB1-2402A3721EDA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1CDA1C3-9C4B-4BFD-BF47-569D78465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E85638-1507-43E1-A4D3-43ED1D90FF1A}"/>
              </a:ext>
            </a:extLst>
          </p:cNvPr>
          <p:cNvSpPr txBox="1"/>
          <p:nvPr/>
        </p:nvSpPr>
        <p:spPr>
          <a:xfrm>
            <a:off x="6588125" y="2971836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E805D49-FAE4-4D51-BE21-C303DAF75ADA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Rectangle 28">
            <a:extLst>
              <a:ext uri="{FF2B5EF4-FFF2-40B4-BE49-F238E27FC236}">
                <a16:creationId xmlns:a16="http://schemas.microsoft.com/office/drawing/2014/main" id="{885E3EB8-8A4A-4FD7-81AD-D78917E6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8679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0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68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 지도가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자동으로 한국 국기가 화면 중앙 왼쪽에 튀어 나옴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광화문 사진이 한국 국기 오른쪽에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화면 하단 중앙에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#13~#15.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생성과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커서가 마우스 클릭 버튼으로 변환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끌어다가 한국 국기 위에 놓으면 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끌고 가면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어휘가 제자리로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정답인 경우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한국 국기에 고정됨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 좌측에 비행기 캐릭터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직후에 비행기 캐릭터가 한국 국기 위로 날아가 멈추면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광화문 그림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4" name="TextBox 3">
            <a:extLst>
              <a:ext uri="{FF2B5EF4-FFF2-40B4-BE49-F238E27FC236}">
                <a16:creationId xmlns:a16="http://schemas.microsoft.com/office/drawing/2014/main" id="{941CFD26-7D01-473C-B69E-B66B3794A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12" name="그림 37">
            <a:extLst>
              <a:ext uri="{FF2B5EF4-FFF2-40B4-BE49-F238E27FC236}">
                <a16:creationId xmlns:a16="http://schemas.microsoft.com/office/drawing/2014/main" id="{C45A5BE3-A795-478A-85AB-1DE8226A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639">
            <a:extLst>
              <a:ext uri="{FF2B5EF4-FFF2-40B4-BE49-F238E27FC236}">
                <a16:creationId xmlns:a16="http://schemas.microsoft.com/office/drawing/2014/main" id="{BEBD07A8-71B8-483F-AD06-CFFF19ECA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4260850"/>
            <a:ext cx="76358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중국</a:t>
            </a:r>
          </a:p>
        </p:txBody>
      </p:sp>
      <p:sp>
        <p:nvSpPr>
          <p:cNvPr id="18" name="모서리가 둥근 직사각형 639">
            <a:extLst>
              <a:ext uri="{FF2B5EF4-FFF2-40B4-BE49-F238E27FC236}">
                <a16:creationId xmlns:a16="http://schemas.microsoft.com/office/drawing/2014/main" id="{5BEFFF5A-9A0E-4458-9FA2-C8075E9B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8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몽골</a:t>
            </a:r>
          </a:p>
        </p:txBody>
      </p:sp>
      <p:sp>
        <p:nvSpPr>
          <p:cNvPr id="19" name="모서리가 둥근 직사각형 639">
            <a:extLst>
              <a:ext uri="{FF2B5EF4-FFF2-40B4-BE49-F238E27FC236}">
                <a16:creationId xmlns:a16="http://schemas.microsoft.com/office/drawing/2014/main" id="{5C5E0FFA-0B4E-4742-A76D-9C62725E6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한국</a:t>
            </a:r>
          </a:p>
        </p:txBody>
      </p:sp>
      <p:sp>
        <p:nvSpPr>
          <p:cNvPr id="20" name="TextBox 290">
            <a:extLst>
              <a:ext uri="{FF2B5EF4-FFF2-40B4-BE49-F238E27FC236}">
                <a16:creationId xmlns:a16="http://schemas.microsoft.com/office/drawing/2014/main" id="{6EE2F01E-E00A-4EAA-A418-E98160AA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56857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8197179F-86CE-4548-9929-D65DBADE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785" y="237940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10">
            <a:extLst>
              <a:ext uri="{FF2B5EF4-FFF2-40B4-BE49-F238E27FC236}">
                <a16:creationId xmlns:a16="http://schemas.microsoft.com/office/drawing/2014/main" id="{74715D14-B062-4BBF-8012-5D87BDEC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5" y="4413579"/>
            <a:ext cx="11747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77" y="439753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33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302" y="45499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82" y="15776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7744" y="3131676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한국국기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39952" y="3140968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광화문 전경</a:t>
            </a:r>
          </a:p>
        </p:txBody>
      </p:sp>
      <p:sp>
        <p:nvSpPr>
          <p:cNvPr id="2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435" y="3175443"/>
            <a:ext cx="322709" cy="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9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AC9DDFC9-76DA-4B29-B2EB-57C02D0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/>
              <a:t>#1. </a:t>
            </a:r>
            <a:r>
              <a:rPr lang="ko-KR" altLang="en-US" sz="900" dirty="0"/>
              <a:t>경복궁 근정전 앞 마당이다</a:t>
            </a:r>
            <a:r>
              <a:rPr lang="en-US" altLang="ko-KR" sz="900" dirty="0"/>
              <a:t>. </a:t>
            </a:r>
            <a:r>
              <a:rPr lang="ko-KR" altLang="en-US" sz="900" dirty="0"/>
              <a:t>근정전이 정면에 보인다</a:t>
            </a:r>
            <a:r>
              <a:rPr lang="en-US" altLang="ko-KR" sz="900" dirty="0"/>
              <a:t>. </a:t>
            </a:r>
            <a:r>
              <a:rPr lang="ko-KR" altLang="en-US" sz="900" dirty="0"/>
              <a:t>한복을 입은 외국인들이 경복궁 안을 걷고 있다</a:t>
            </a:r>
            <a:r>
              <a:rPr lang="en-US" altLang="ko-KR" sz="900" dirty="0"/>
              <a:t>. </a:t>
            </a:r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#2. </a:t>
            </a:r>
            <a:r>
              <a:rPr lang="ko-KR" altLang="en-US" sz="900" dirty="0"/>
              <a:t>화면 하단의 비행기 버튼을 누르면 화면이 바뀌면서 번잡한 명동 거리다</a:t>
            </a:r>
            <a:r>
              <a:rPr lang="en-US" altLang="ko-KR" sz="900" dirty="0"/>
              <a:t>. </a:t>
            </a:r>
            <a:r>
              <a:rPr lang="ko-KR" altLang="en-US" sz="900" dirty="0"/>
              <a:t>주변에 많은 행인들이 있다</a:t>
            </a:r>
            <a:r>
              <a:rPr lang="en-US" altLang="ko-KR" sz="900" dirty="0"/>
              <a:t>. </a:t>
            </a:r>
            <a:r>
              <a:rPr lang="ko-KR" altLang="en-US" sz="900" dirty="0"/>
              <a:t>수많은 가게가 늘어서 있는 명동 거리 전경을 볼 수 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atinLnBrk="1"/>
            <a:r>
              <a:rPr lang="en-US" altLang="ko-KR" sz="900" dirty="0"/>
              <a:t>#3. </a:t>
            </a:r>
            <a:r>
              <a:rPr lang="ko-KR" altLang="en-US" sz="900" dirty="0"/>
              <a:t>화면 하단의 비행기 버튼을 누르면 화면이 바뀌면서 </a:t>
            </a:r>
            <a:r>
              <a:rPr lang="ko-KR" altLang="en-US" sz="900" dirty="0" err="1"/>
              <a:t>한식당이다</a:t>
            </a:r>
            <a:r>
              <a:rPr lang="en-US" altLang="ko-KR" sz="900" dirty="0"/>
              <a:t>. </a:t>
            </a:r>
            <a:r>
              <a:rPr lang="ko-KR" altLang="en-US" sz="900" dirty="0"/>
              <a:t>사람들이 불고기</a:t>
            </a:r>
            <a:r>
              <a:rPr lang="en-US" altLang="ko-KR" sz="900" dirty="0"/>
              <a:t>, </a:t>
            </a:r>
            <a:r>
              <a:rPr lang="ko-KR" altLang="en-US" sz="900" dirty="0"/>
              <a:t>비빔밥</a:t>
            </a:r>
            <a:r>
              <a:rPr lang="en-US" altLang="ko-KR" sz="900" dirty="0"/>
              <a:t>, </a:t>
            </a:r>
            <a:r>
              <a:rPr lang="ko-KR" altLang="en-US" sz="900" dirty="0"/>
              <a:t>냉면 등의 한식을 먹고 있다</a:t>
            </a:r>
            <a:r>
              <a:rPr lang="en-US" altLang="ko-KR" sz="900" dirty="0"/>
              <a:t>.</a:t>
            </a:r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#4. </a:t>
            </a:r>
            <a:r>
              <a:rPr lang="ko-KR" altLang="en-US" sz="900" dirty="0"/>
              <a:t>화면 하단의 나가기 버튼을 누르면 </a:t>
            </a:r>
            <a:r>
              <a:rPr lang="en-US" altLang="ko-KR" sz="900" dirty="0"/>
              <a:t>VR</a:t>
            </a:r>
            <a:r>
              <a:rPr lang="ko-KR" altLang="en-US" sz="900" dirty="0"/>
              <a:t>이 끝나고 세계 지도로 돌아간다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7864" y="256490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&lt;VR&gt;</a:t>
            </a:r>
            <a:endParaRPr lang="ko-KR" altLang="en-US" dirty="0"/>
          </a:p>
        </p:txBody>
      </p:sp>
      <p:sp>
        <p:nvSpPr>
          <p:cNvPr id="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826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E805D49-FAE4-4D51-BE21-C303DAF75ADA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Rectangle 28">
            <a:extLst>
              <a:ext uri="{FF2B5EF4-FFF2-40B4-BE49-F238E27FC236}">
                <a16:creationId xmlns:a16="http://schemas.microsoft.com/office/drawing/2014/main" id="{885E3EB8-8A4A-4FD7-81AD-D78917E6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8679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0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68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 지도가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자동으로 몽골 국기가 화면 중앙 왼쪽에 튀어 나옴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게르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사진이 한국 국기 오른쪽에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화면 하단 중앙에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#13~#15.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생성과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커서가 마우스 클릭 버튼으로 변환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끌어다가 몽골 국기 위에 놓으면 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끌고 가면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어휘가 제자리로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정답인 경우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몽골 국기에 고정됨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 좌측에 비행기 캐릭터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직후에 비행기 캐릭터가 몽골 국기 위로 날아가 멈추면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게르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그림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84" name="TextBox 3">
            <a:extLst>
              <a:ext uri="{FF2B5EF4-FFF2-40B4-BE49-F238E27FC236}">
                <a16:creationId xmlns:a16="http://schemas.microsoft.com/office/drawing/2014/main" id="{941CFD26-7D01-473C-B69E-B66B3794A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12" name="그림 37">
            <a:extLst>
              <a:ext uri="{FF2B5EF4-FFF2-40B4-BE49-F238E27FC236}">
                <a16:creationId xmlns:a16="http://schemas.microsoft.com/office/drawing/2014/main" id="{C45A5BE3-A795-478A-85AB-1DE8226A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639">
            <a:extLst>
              <a:ext uri="{FF2B5EF4-FFF2-40B4-BE49-F238E27FC236}">
                <a16:creationId xmlns:a16="http://schemas.microsoft.com/office/drawing/2014/main" id="{BEBD07A8-71B8-483F-AD06-CFFF19ECA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4260850"/>
            <a:ext cx="76358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몽골</a:t>
            </a:r>
          </a:p>
        </p:txBody>
      </p:sp>
      <p:sp>
        <p:nvSpPr>
          <p:cNvPr id="18" name="모서리가 둥근 직사각형 639">
            <a:extLst>
              <a:ext uri="{FF2B5EF4-FFF2-40B4-BE49-F238E27FC236}">
                <a16:creationId xmlns:a16="http://schemas.microsoft.com/office/drawing/2014/main" id="{5BEFFF5A-9A0E-4458-9FA2-C8075E9B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8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영국</a:t>
            </a:r>
          </a:p>
        </p:txBody>
      </p:sp>
      <p:sp>
        <p:nvSpPr>
          <p:cNvPr id="19" name="모서리가 둥근 직사각형 639">
            <a:extLst>
              <a:ext uri="{FF2B5EF4-FFF2-40B4-BE49-F238E27FC236}">
                <a16:creationId xmlns:a16="http://schemas.microsoft.com/office/drawing/2014/main" id="{5C5E0FFA-0B4E-4742-A76D-9C62725E6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베트남</a:t>
            </a:r>
          </a:p>
        </p:txBody>
      </p:sp>
      <p:sp>
        <p:nvSpPr>
          <p:cNvPr id="20" name="TextBox 290">
            <a:extLst>
              <a:ext uri="{FF2B5EF4-FFF2-40B4-BE49-F238E27FC236}">
                <a16:creationId xmlns:a16="http://schemas.microsoft.com/office/drawing/2014/main" id="{6EE2F01E-E00A-4EAA-A418-E98160AA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56857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8197179F-86CE-4548-9929-D65DBADE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785" y="237940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그림 10">
            <a:extLst>
              <a:ext uri="{FF2B5EF4-FFF2-40B4-BE49-F238E27FC236}">
                <a16:creationId xmlns:a16="http://schemas.microsoft.com/office/drawing/2014/main" id="{74715D14-B062-4BBF-8012-5D87BDEC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5" y="4413579"/>
            <a:ext cx="11747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77" y="439753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33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302" y="45499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82" y="15776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7744" y="3131676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몽골국기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39952" y="3140968"/>
            <a:ext cx="1728192" cy="646331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게르가</a:t>
            </a:r>
            <a:r>
              <a:rPr lang="ko-KR" altLang="en-US" dirty="0"/>
              <a:t> 있는 평원</a:t>
            </a:r>
          </a:p>
        </p:txBody>
      </p:sp>
      <p:sp>
        <p:nvSpPr>
          <p:cNvPr id="2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435" y="3175443"/>
            <a:ext cx="322709" cy="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77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AC9DDFC9-76DA-4B29-B2EB-57C02D0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/>
              <a:t>#1. </a:t>
            </a:r>
            <a:r>
              <a:rPr lang="ko-KR" altLang="en-US" sz="900" dirty="0" err="1"/>
              <a:t>테를지</a:t>
            </a:r>
            <a:r>
              <a:rPr lang="ko-KR" altLang="en-US" sz="900" dirty="0"/>
              <a:t> 국립공원이다</a:t>
            </a:r>
            <a:r>
              <a:rPr lang="en-US" altLang="ko-KR" sz="900" dirty="0"/>
              <a:t>. </a:t>
            </a:r>
            <a:r>
              <a:rPr lang="ko-KR" altLang="en-US" sz="900" dirty="0" err="1"/>
              <a:t>테를지</a:t>
            </a:r>
            <a:r>
              <a:rPr lang="ko-KR" altLang="en-US" sz="900" dirty="0"/>
              <a:t> 공원의 명물 ‘거북 </a:t>
            </a:r>
            <a:r>
              <a:rPr lang="ko-KR" altLang="en-US" sz="900" dirty="0" err="1"/>
              <a:t>바위’가</a:t>
            </a:r>
            <a:r>
              <a:rPr lang="ko-KR" altLang="en-US" sz="900" dirty="0"/>
              <a:t> 보인다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#2. </a:t>
            </a:r>
            <a:r>
              <a:rPr lang="ko-KR" altLang="en-US" sz="900" dirty="0"/>
              <a:t>화면 하단의 비행기 버튼을 누르면 화면이 바뀌면서 드넓은 평원이다</a:t>
            </a:r>
            <a:r>
              <a:rPr lang="en-US" altLang="ko-KR" sz="900" dirty="0"/>
              <a:t>. </a:t>
            </a:r>
            <a:r>
              <a:rPr lang="ko-KR" altLang="en-US" sz="900" dirty="0"/>
              <a:t>유목민들이 양떼를 끌고 가고 있다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#3. </a:t>
            </a:r>
            <a:r>
              <a:rPr lang="ko-KR" altLang="en-US" sz="900" dirty="0"/>
              <a:t>화면 하단의 비행기 버튼을 누르면 화면이 바뀌면서 </a:t>
            </a:r>
            <a:r>
              <a:rPr lang="ko-KR" altLang="en-US" sz="900" dirty="0" err="1"/>
              <a:t>칭기스칸이</a:t>
            </a:r>
            <a:r>
              <a:rPr lang="ko-KR" altLang="en-US" sz="900" dirty="0"/>
              <a:t> 말을 타고 있는 거대한 동상이 보인다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#4. </a:t>
            </a:r>
            <a:r>
              <a:rPr lang="ko-KR" altLang="en-US" sz="900" dirty="0"/>
              <a:t>화면 하단의 나가기 버튼을 누르면 </a:t>
            </a:r>
            <a:r>
              <a:rPr lang="en-US" altLang="ko-KR" sz="900" dirty="0"/>
              <a:t>VR</a:t>
            </a:r>
            <a:r>
              <a:rPr lang="ko-KR" altLang="en-US" sz="900" dirty="0"/>
              <a:t>이 끝나고 세계 지도로 돌아간다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7864" y="256490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&lt;VR&gt;</a:t>
            </a:r>
            <a:endParaRPr lang="ko-KR" altLang="en-US" dirty="0"/>
          </a:p>
        </p:txBody>
      </p:sp>
      <p:sp>
        <p:nvSpPr>
          <p:cNvPr id="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184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그림 37">
            <a:extLst>
              <a:ext uri="{FF2B5EF4-FFF2-40B4-BE49-F238E27FC236}">
                <a16:creationId xmlns:a16="http://schemas.microsoft.com/office/drawing/2014/main" id="{6B6C16FF-E27F-49BF-ADCD-AD64FF5EF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6B450D-B9A2-429A-8F91-A4B4E1810EE2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6551E761-6D3A-49B8-BB42-EB7EF388F4E6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8" name="Rectangle 28">
            <a:extLst>
              <a:ext uri="{FF2B5EF4-FFF2-40B4-BE49-F238E27FC236}">
                <a16:creationId xmlns:a16="http://schemas.microsoft.com/office/drawing/2014/main" id="{E3BC45F7-C472-472C-A620-9645838BD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5" name="모서리가 둥근 직사각형 639">
            <a:extLst>
              <a:ext uri="{FF2B5EF4-FFF2-40B4-BE49-F238E27FC236}">
                <a16:creationId xmlns:a16="http://schemas.microsoft.com/office/drawing/2014/main" id="{62BE031D-2DE5-4C13-A681-8E98C169B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4260850"/>
            <a:ext cx="76358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몽골 사람</a:t>
            </a:r>
          </a:p>
        </p:txBody>
      </p:sp>
      <p:sp>
        <p:nvSpPr>
          <p:cNvPr id="36" name="모서리가 둥근 직사각형 639">
            <a:extLst>
              <a:ext uri="{FF2B5EF4-FFF2-40B4-BE49-F238E27FC236}">
                <a16:creationId xmlns:a16="http://schemas.microsoft.com/office/drawing/2014/main" id="{AC1EBBEA-22EA-4C5F-AE78-39DDA94F5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8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영국 사람</a:t>
            </a:r>
          </a:p>
        </p:txBody>
      </p:sp>
      <p:sp>
        <p:nvSpPr>
          <p:cNvPr id="42" name="모서리가 둥근 직사각형 639">
            <a:extLst>
              <a:ext uri="{FF2B5EF4-FFF2-40B4-BE49-F238E27FC236}">
                <a16:creationId xmlns:a16="http://schemas.microsoft.com/office/drawing/2014/main" id="{1DE37D25-683C-4D6F-A927-8CD1451B7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미국 사람</a:t>
            </a:r>
          </a:p>
        </p:txBody>
      </p:sp>
      <p:sp>
        <p:nvSpPr>
          <p:cNvPr id="35854" name="TextBox 290">
            <a:extLst>
              <a:ext uri="{FF2B5EF4-FFF2-40B4-BE49-F238E27FC236}">
                <a16:creationId xmlns:a16="http://schemas.microsoft.com/office/drawing/2014/main" id="{6215C1E4-E2F2-43D7-B016-2ABFB7DB9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56857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55" name="TextBox 290">
            <a:extLst>
              <a:ext uri="{FF2B5EF4-FFF2-40B4-BE49-F238E27FC236}">
                <a16:creationId xmlns:a16="http://schemas.microsoft.com/office/drawing/2014/main" id="{6B28A9BD-91D8-41A9-8527-399BB8BC1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283" y="366570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5857" name="그림 2">
            <a:extLst>
              <a:ext uri="{FF2B5EF4-FFF2-40B4-BE49-F238E27FC236}">
                <a16:creationId xmlns:a16="http://schemas.microsoft.com/office/drawing/2014/main" id="{5E944D84-4080-4FE0-AD17-B9B6E4B38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2511425"/>
            <a:ext cx="766762" cy="1500188"/>
          </a:xfrm>
          <a:prstGeom prst="rect">
            <a:avLst/>
          </a:prstGeom>
          <a:noFill/>
          <a:ln w="9525">
            <a:solidFill>
              <a:srgbClr val="36363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8" name="TextBox 290">
            <a:extLst>
              <a:ext uri="{FF2B5EF4-FFF2-40B4-BE49-F238E27FC236}">
                <a16:creationId xmlns:a16="http://schemas.microsoft.com/office/drawing/2014/main" id="{3605555A-7B8C-4EF8-901B-41E4F98D3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63" y="281463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59" name="TextBox 3">
            <a:extLst>
              <a:ext uri="{FF2B5EF4-FFF2-40B4-BE49-F238E27FC236}">
                <a16:creationId xmlns:a16="http://schemas.microsoft.com/office/drawing/2014/main" id="{C87B5038-8747-4F06-A8D2-C4ECD2599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26" name="그림 10">
            <a:extLst>
              <a:ext uri="{FF2B5EF4-FFF2-40B4-BE49-F238E27FC236}">
                <a16:creationId xmlns:a16="http://schemas.microsoft.com/office/drawing/2014/main" id="{74715D14-B062-4BBF-8012-5D87BDEC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0" y="4533270"/>
            <a:ext cx="11747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77" y="43975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96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 지도가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자동으로 미국 국기가 화면 중앙 왼쪽에 튀어 나옴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카우보이 사진이 미국 국기 오른쪽에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화면 하단 중앙에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#13~#15.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생성과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커서가 마우스 클릭 버튼으로 변환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끌어다가 미국 사람 이미지 위에 놓으면 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끌고 가면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어휘가 제자리로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정답인 경우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미국 사람 이미지에 고정됨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 좌측에 비행기 캐릭터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직후에 비행기 캐릭터가 미국 지도 위로 날아가 멈추면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카우보이 그림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33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302" y="45499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몽골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4" y="3131676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미국 국기</a:t>
            </a:r>
          </a:p>
        </p:txBody>
      </p:sp>
      <p:sp>
        <p:nvSpPr>
          <p:cNvPr id="2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866" y="3038143"/>
            <a:ext cx="322709" cy="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328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AC9DDFC9-76DA-4B29-B2EB-57C02D0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/>
              <a:t>#24. </a:t>
            </a:r>
            <a:r>
              <a:rPr lang="ko-KR" altLang="en-US" sz="900" dirty="0"/>
              <a:t>카우보이 복장을 한 남자와 함께 페리를 타고 뉴욕 자유의 여신상을 본다</a:t>
            </a:r>
            <a:r>
              <a:rPr lang="en-US" altLang="ko-KR" sz="900" dirty="0"/>
              <a:t>. </a:t>
            </a:r>
            <a:endParaRPr lang="ko-KR" altLang="en-US" sz="900" dirty="0"/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#25. </a:t>
            </a:r>
            <a:r>
              <a:rPr lang="ko-KR" altLang="en-US" sz="900" dirty="0"/>
              <a:t>화면이 바뀌면서 뉴욕 타임스퀘어 한가운데에서 남자와 함께 관광한다</a:t>
            </a:r>
            <a:r>
              <a:rPr lang="en-US" altLang="ko-KR" sz="900" dirty="0"/>
              <a:t>. </a:t>
            </a:r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#26. </a:t>
            </a:r>
            <a:r>
              <a:rPr lang="ko-KR" altLang="en-US" sz="900" dirty="0"/>
              <a:t>화면이 바뀌면서 남자와 함께 워싱턴</a:t>
            </a:r>
            <a:r>
              <a:rPr lang="en-US" altLang="ko-KR" sz="900" dirty="0"/>
              <a:t>DC</a:t>
            </a:r>
            <a:r>
              <a:rPr lang="ko-KR" altLang="en-US" sz="900" dirty="0"/>
              <a:t>의 백악관으로 이동하여 구경한다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#27. </a:t>
            </a:r>
            <a:r>
              <a:rPr lang="ko-KR" altLang="en-US" sz="900" dirty="0"/>
              <a:t>화면 하단의 나가기 버튼을 누르면 세계 지도로 돌아간다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8197179F-86CE-4548-9929-D65DBADE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4183" y="505514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7864" y="256490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&lt;VR&gt;</a:t>
            </a:r>
            <a:endParaRPr lang="ko-KR" altLang="en-US" dirty="0"/>
          </a:p>
        </p:txBody>
      </p:sp>
      <p:sp>
        <p:nvSpPr>
          <p:cNvPr id="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387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그림 37">
            <a:extLst>
              <a:ext uri="{FF2B5EF4-FFF2-40B4-BE49-F238E27FC236}">
                <a16:creationId xmlns:a16="http://schemas.microsoft.com/office/drawing/2014/main" id="{6B6C16FF-E27F-49BF-ADCD-AD64FF5EF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6B450D-B9A2-429A-8F91-A4B4E1810EE2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6551E761-6D3A-49B8-BB42-EB7EF388F4E6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8" name="Rectangle 28">
            <a:extLst>
              <a:ext uri="{FF2B5EF4-FFF2-40B4-BE49-F238E27FC236}">
                <a16:creationId xmlns:a16="http://schemas.microsoft.com/office/drawing/2014/main" id="{E3BC45F7-C472-472C-A620-9645838BD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5" name="모서리가 둥근 직사각형 639">
            <a:extLst>
              <a:ext uri="{FF2B5EF4-FFF2-40B4-BE49-F238E27FC236}">
                <a16:creationId xmlns:a16="http://schemas.microsoft.com/office/drawing/2014/main" id="{62BE031D-2DE5-4C13-A681-8E98C169B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4260850"/>
            <a:ext cx="76358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한국 사람</a:t>
            </a:r>
          </a:p>
        </p:txBody>
      </p:sp>
      <p:sp>
        <p:nvSpPr>
          <p:cNvPr id="36" name="모서리가 둥근 직사각형 639">
            <a:extLst>
              <a:ext uri="{FF2B5EF4-FFF2-40B4-BE49-F238E27FC236}">
                <a16:creationId xmlns:a16="http://schemas.microsoft.com/office/drawing/2014/main" id="{AC1EBBEA-22EA-4C5F-AE78-39DDA94F5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8" y="4260850"/>
            <a:ext cx="83581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베트남 사람</a:t>
            </a:r>
          </a:p>
        </p:txBody>
      </p:sp>
      <p:sp>
        <p:nvSpPr>
          <p:cNvPr id="42" name="모서리가 둥근 직사각형 639">
            <a:extLst>
              <a:ext uri="{FF2B5EF4-FFF2-40B4-BE49-F238E27FC236}">
                <a16:creationId xmlns:a16="http://schemas.microsoft.com/office/drawing/2014/main" id="{1DE37D25-683C-4D6F-A927-8CD1451B7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일본 사람</a:t>
            </a:r>
          </a:p>
        </p:txBody>
      </p:sp>
      <p:sp>
        <p:nvSpPr>
          <p:cNvPr id="35854" name="TextBox 290">
            <a:extLst>
              <a:ext uri="{FF2B5EF4-FFF2-40B4-BE49-F238E27FC236}">
                <a16:creationId xmlns:a16="http://schemas.microsoft.com/office/drawing/2014/main" id="{6215C1E4-E2F2-43D7-B016-2ABFB7DB9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56857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55" name="TextBox 290">
            <a:extLst>
              <a:ext uri="{FF2B5EF4-FFF2-40B4-BE49-F238E27FC236}">
                <a16:creationId xmlns:a16="http://schemas.microsoft.com/office/drawing/2014/main" id="{6B28A9BD-91D8-41A9-8527-399BB8BC1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283" y="366570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58" name="TextBox 290">
            <a:extLst>
              <a:ext uri="{FF2B5EF4-FFF2-40B4-BE49-F238E27FC236}">
                <a16:creationId xmlns:a16="http://schemas.microsoft.com/office/drawing/2014/main" id="{3605555A-7B8C-4EF8-901B-41E4F98D3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63" y="281463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59" name="TextBox 3">
            <a:extLst>
              <a:ext uri="{FF2B5EF4-FFF2-40B4-BE49-F238E27FC236}">
                <a16:creationId xmlns:a16="http://schemas.microsoft.com/office/drawing/2014/main" id="{C87B5038-8747-4F06-A8D2-C4ECD2599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26" name="그림 10">
            <a:extLst>
              <a:ext uri="{FF2B5EF4-FFF2-40B4-BE49-F238E27FC236}">
                <a16:creationId xmlns:a16="http://schemas.microsoft.com/office/drawing/2014/main" id="{74715D14-B062-4BBF-8012-5D87BDEC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0" y="4533270"/>
            <a:ext cx="11747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77" y="43975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96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 지도가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자동으로 베트남 지도가 화면 중앙 왼쪽에 튀어 나옴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아오자이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여성 사진이 미국 지도 오른쪽에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화면 하단 중앙에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#13~#15.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생성과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커서가 마우스 클릭 버튼으로 변환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끌어다가 베트남 사람 이미지 위에 놓으면 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끌고 가면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어휘가 제자리로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정답인 경우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베트남 사람 이미지에 고정됨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 좌측에 비행기 캐릭터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직후에 비행기 캐릭터가 베트남 지도 위로 날아가 멈추면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아오자이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그림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#24. 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33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302" y="45499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일본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베트남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4" y="3131676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베트남 국기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39952" y="3140968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아오자이</a:t>
            </a:r>
            <a:r>
              <a:rPr lang="ko-KR" altLang="en-US" dirty="0"/>
              <a:t> 여성</a:t>
            </a:r>
          </a:p>
        </p:txBody>
      </p:sp>
      <p:sp>
        <p:nvSpPr>
          <p:cNvPr id="2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435" y="3175443"/>
            <a:ext cx="322709" cy="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17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AC9DDFC9-76DA-4B29-B2EB-57C02D0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/>
              <a:t>#25. </a:t>
            </a:r>
            <a:r>
              <a:rPr lang="ko-KR" altLang="en-US" sz="900" dirty="0"/>
              <a:t>베트남 전통 의상을 입은 여자와 함께 배를 타고 </a:t>
            </a:r>
            <a:r>
              <a:rPr lang="ko-KR" altLang="en-US" sz="900" dirty="0" err="1"/>
              <a:t>하롱베이</a:t>
            </a:r>
            <a:r>
              <a:rPr lang="ko-KR" altLang="en-US" sz="900" dirty="0"/>
              <a:t> 풍경을 본다</a:t>
            </a:r>
            <a:r>
              <a:rPr lang="en-US" altLang="ko-KR" sz="900" dirty="0"/>
              <a:t>.</a:t>
            </a:r>
          </a:p>
          <a:p>
            <a:pPr latinLnBrk="1"/>
            <a:r>
              <a:rPr lang="en-US" altLang="ko-KR" sz="900" dirty="0"/>
              <a:t> </a:t>
            </a:r>
            <a:endParaRPr lang="ko-KR" altLang="en-US" sz="900" dirty="0"/>
          </a:p>
          <a:p>
            <a:pPr latinLnBrk="1"/>
            <a:r>
              <a:rPr lang="en-US" altLang="ko-KR" sz="900" dirty="0"/>
              <a:t>#26. </a:t>
            </a:r>
            <a:r>
              <a:rPr lang="ko-KR" altLang="en-US" sz="900" dirty="0"/>
              <a:t>화면이 바뀌면서 </a:t>
            </a:r>
            <a:r>
              <a:rPr lang="ko-KR" altLang="en-US" sz="900" dirty="0" err="1"/>
              <a:t>나트랑의</a:t>
            </a:r>
            <a:r>
              <a:rPr lang="ko-KR" altLang="en-US" sz="900" dirty="0"/>
              <a:t> 리조트 해변이다</a:t>
            </a:r>
            <a:r>
              <a:rPr lang="en-US" altLang="ko-KR" sz="900" dirty="0"/>
              <a:t>. </a:t>
            </a:r>
            <a:r>
              <a:rPr lang="ko-KR" altLang="en-US" sz="900" dirty="0"/>
              <a:t>아름다운 해변 풍경이 펼쳐진다</a:t>
            </a:r>
            <a:r>
              <a:rPr lang="en-US" altLang="ko-KR" sz="900" dirty="0"/>
              <a:t>. </a:t>
            </a:r>
            <a:r>
              <a:rPr lang="ko-KR" altLang="en-US" sz="900" dirty="0"/>
              <a:t>베트남 여자가 옆에서 걷고 있다</a:t>
            </a:r>
            <a:r>
              <a:rPr lang="en-US" altLang="ko-KR" sz="900" dirty="0"/>
              <a:t>.</a:t>
            </a:r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#27. </a:t>
            </a:r>
            <a:r>
              <a:rPr lang="ko-KR" altLang="en-US" sz="900" dirty="0"/>
              <a:t>화면이 바뀌면서 리조트 식당이다</a:t>
            </a:r>
            <a:r>
              <a:rPr lang="en-US" altLang="ko-KR" sz="900" dirty="0"/>
              <a:t>. </a:t>
            </a:r>
            <a:r>
              <a:rPr lang="ko-KR" altLang="en-US" sz="900" dirty="0"/>
              <a:t>쌀국수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반세오</a:t>
            </a:r>
            <a:r>
              <a:rPr lang="en-US" altLang="ko-KR" sz="900" dirty="0"/>
              <a:t>, </a:t>
            </a:r>
            <a:r>
              <a:rPr lang="ko-KR" altLang="en-US" sz="900" dirty="0"/>
              <a:t>해산물 등이 차려진 테이블에 앉아서 여자와 함께 음식을 먹는다</a:t>
            </a:r>
            <a:r>
              <a:rPr lang="en-US" altLang="ko-KR" sz="900" dirty="0"/>
              <a:t>. </a:t>
            </a:r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#28. </a:t>
            </a:r>
            <a:r>
              <a:rPr lang="ko-KR" altLang="en-US" sz="900" dirty="0"/>
              <a:t>화면 하단의 나가기 버튼을 누르면 세계 지도로 돌아간다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8197179F-86CE-4548-9929-D65DBADE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4183" y="505514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7864" y="256490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&lt;VR&gt;</a:t>
            </a:r>
            <a:endParaRPr lang="ko-KR" altLang="en-US" dirty="0"/>
          </a:p>
        </p:txBody>
      </p:sp>
      <p:sp>
        <p:nvSpPr>
          <p:cNvPr id="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140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그림 37">
            <a:extLst>
              <a:ext uri="{FF2B5EF4-FFF2-40B4-BE49-F238E27FC236}">
                <a16:creationId xmlns:a16="http://schemas.microsoft.com/office/drawing/2014/main" id="{6B6C16FF-E27F-49BF-ADCD-AD64FF5EF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487488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6B450D-B9A2-429A-8F91-A4B4E1810EE2}"/>
              </a:ext>
            </a:extLst>
          </p:cNvPr>
          <p:cNvSpPr/>
          <p:nvPr/>
        </p:nvSpPr>
        <p:spPr>
          <a:xfrm>
            <a:off x="101600" y="1412875"/>
            <a:ext cx="7613650" cy="3943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6551E761-6D3A-49B8-BB42-EB7EF388F4E6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8" name="Rectangle 28">
            <a:extLst>
              <a:ext uri="{FF2B5EF4-FFF2-40B4-BE49-F238E27FC236}">
                <a16:creationId xmlns:a16="http://schemas.microsoft.com/office/drawing/2014/main" id="{E3BC45F7-C472-472C-A620-9645838BD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5" name="모서리가 둥근 직사각형 639">
            <a:extLst>
              <a:ext uri="{FF2B5EF4-FFF2-40B4-BE49-F238E27FC236}">
                <a16:creationId xmlns:a16="http://schemas.microsoft.com/office/drawing/2014/main" id="{62BE031D-2DE5-4C13-A681-8E98C169B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4260850"/>
            <a:ext cx="76358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호주 사람</a:t>
            </a:r>
          </a:p>
        </p:txBody>
      </p:sp>
      <p:sp>
        <p:nvSpPr>
          <p:cNvPr id="36" name="모서리가 둥근 직사각형 639">
            <a:extLst>
              <a:ext uri="{FF2B5EF4-FFF2-40B4-BE49-F238E27FC236}">
                <a16:creationId xmlns:a16="http://schemas.microsoft.com/office/drawing/2014/main" id="{AC1EBBEA-22EA-4C5F-AE78-39DDA94F5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38" y="4260850"/>
            <a:ext cx="835818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중국 사람</a:t>
            </a:r>
          </a:p>
        </p:txBody>
      </p:sp>
      <p:sp>
        <p:nvSpPr>
          <p:cNvPr id="42" name="모서리가 둥근 직사각형 639">
            <a:extLst>
              <a:ext uri="{FF2B5EF4-FFF2-40B4-BE49-F238E27FC236}">
                <a16:creationId xmlns:a16="http://schemas.microsoft.com/office/drawing/2014/main" id="{1DE37D25-683C-4D6F-A927-8CD1451B7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260850"/>
            <a:ext cx="765175" cy="311150"/>
          </a:xfrm>
          <a:prstGeom prst="roundRect">
            <a:avLst>
              <a:gd name="adj" fmla="val 6635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0"/>
              </a:spcBef>
              <a:defRPr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영국 사람</a:t>
            </a:r>
          </a:p>
        </p:txBody>
      </p:sp>
      <p:sp>
        <p:nvSpPr>
          <p:cNvPr id="35854" name="TextBox 290">
            <a:extLst>
              <a:ext uri="{FF2B5EF4-FFF2-40B4-BE49-F238E27FC236}">
                <a16:creationId xmlns:a16="http://schemas.microsoft.com/office/drawing/2014/main" id="{6215C1E4-E2F2-43D7-B016-2ABFB7DB9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56857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55" name="TextBox 290">
            <a:extLst>
              <a:ext uri="{FF2B5EF4-FFF2-40B4-BE49-F238E27FC236}">
                <a16:creationId xmlns:a16="http://schemas.microsoft.com/office/drawing/2014/main" id="{6B28A9BD-91D8-41A9-8527-399BB8BC1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283" y="366570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58" name="TextBox 290">
            <a:extLst>
              <a:ext uri="{FF2B5EF4-FFF2-40B4-BE49-F238E27FC236}">
                <a16:creationId xmlns:a16="http://schemas.microsoft.com/office/drawing/2014/main" id="{3605555A-7B8C-4EF8-901B-41E4F98D3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963" y="281463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59" name="TextBox 3">
            <a:extLst>
              <a:ext uri="{FF2B5EF4-FFF2-40B4-BE49-F238E27FC236}">
                <a16:creationId xmlns:a16="http://schemas.microsoft.com/office/drawing/2014/main" id="{C87B5038-8747-4F06-A8D2-C4ECD2599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26" name="그림 10">
            <a:extLst>
              <a:ext uri="{FF2B5EF4-FFF2-40B4-BE49-F238E27FC236}">
                <a16:creationId xmlns:a16="http://schemas.microsoft.com/office/drawing/2014/main" id="{74715D14-B062-4BBF-8012-5D87BDEC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0" y="4533270"/>
            <a:ext cx="11747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77" y="43975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96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 지도가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자동으로 영국 지도가 화면 중앙 왼쪽에 튀어 나옴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황실근위병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사진이 영국 지도 오른쪽에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화면 하단 중앙에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#13~#15.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생성과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커서가 마우스 클릭 버튼으로 변환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끌어다가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황실근위병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위에 놓으면  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딩동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오답을 끌고 가면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효과음과 어휘가 제자리로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정답인 경우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황실근위병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이미지에 고정됨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 좌측에 비행기 캐릭터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직후에 비행기 캐릭터가 영국 지도 위로 날아가 멈추면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황실근위병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그림 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#24. 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클릭하면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&lt;VR&gt;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425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290">
            <a:extLst>
              <a:ext uri="{FF2B5EF4-FFF2-40B4-BE49-F238E27FC236}">
                <a16:creationId xmlns:a16="http://schemas.microsoft.com/office/drawing/2014/main" id="{B117FA91-657B-4291-9474-548E313A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33" y="4567641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290">
            <a:extLst>
              <a:ext uri="{FF2B5EF4-FFF2-40B4-BE49-F238E27FC236}">
                <a16:creationId xmlns:a16="http://schemas.microsoft.com/office/drawing/2014/main" id="{4FC220D9-1E55-47C2-A64A-99E15A07A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302" y="454993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3FE5E5FB-DEBB-44C5-864F-DC7E3D76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중국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영국 사람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44" y="3131676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영국 국기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39952" y="3140968"/>
            <a:ext cx="1728192" cy="369332"/>
          </a:xfrm>
          <a:prstGeom prst="rect">
            <a:avLst/>
          </a:prstGeom>
          <a:solidFill>
            <a:srgbClr val="CC99FF">
              <a:alpha val="50196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황실근위병</a:t>
            </a:r>
            <a:endParaRPr lang="ko-KR" altLang="en-US" dirty="0"/>
          </a:p>
        </p:txBody>
      </p:sp>
      <p:sp>
        <p:nvSpPr>
          <p:cNvPr id="2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435" y="3175443"/>
            <a:ext cx="322709" cy="2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54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AC9DDFC9-76DA-4B29-B2EB-57C02D0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/>
              <a:t>#25, </a:t>
            </a:r>
            <a:r>
              <a:rPr lang="ko-KR" altLang="en-US" sz="900" dirty="0"/>
              <a:t>평상복 차림을 한 영국 백인 남자와 함께 저녁 노을과 함께 </a:t>
            </a:r>
            <a:r>
              <a:rPr lang="ko-KR" altLang="en-US" sz="900" dirty="0" err="1"/>
              <a:t>런던아이가</a:t>
            </a:r>
            <a:r>
              <a:rPr lang="ko-KR" altLang="en-US" sz="900" dirty="0"/>
              <a:t> 돌아가는 모습을 본다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atinLnBrk="1"/>
            <a:endParaRPr lang="en-US" altLang="ko-KR" sz="900" dirty="0"/>
          </a:p>
          <a:p>
            <a:pPr latinLnBrk="1"/>
            <a:r>
              <a:rPr lang="en-US" altLang="ko-KR" sz="900" dirty="0"/>
              <a:t>#26. </a:t>
            </a:r>
            <a:r>
              <a:rPr lang="ko-KR" altLang="en-US" sz="900" dirty="0"/>
              <a:t>화면이 바뀌면서 </a:t>
            </a:r>
            <a:r>
              <a:rPr lang="ko-KR" altLang="en-US" sz="900" dirty="0" err="1"/>
              <a:t>버킹엄</a:t>
            </a:r>
            <a:r>
              <a:rPr lang="ko-KR" altLang="en-US" sz="900" dirty="0"/>
              <a:t> 궁전 앞에서 궁전 근위병 </a:t>
            </a:r>
            <a:r>
              <a:rPr lang="ko-KR" altLang="en-US" sz="900" dirty="0" err="1"/>
              <a:t>교대식을</a:t>
            </a:r>
            <a:r>
              <a:rPr lang="ko-KR" altLang="en-US" sz="900" dirty="0"/>
              <a:t> 영국 남자와 함께 관람한다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latinLnBrk="1"/>
            <a:endParaRPr lang="ko-KR" altLang="en-US" sz="900" dirty="0"/>
          </a:p>
          <a:p>
            <a:pPr latinLnBrk="1"/>
            <a:r>
              <a:rPr lang="en-US" altLang="ko-KR" sz="900" dirty="0"/>
              <a:t>#27. </a:t>
            </a:r>
            <a:r>
              <a:rPr lang="ko-KR" altLang="en-US" sz="900" dirty="0"/>
              <a:t>화면 하단의 나가기 버튼을 누르면 세계 지도로 돌아간다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9079147-4AC4-410D-83D1-8592B810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90">
            <a:extLst>
              <a:ext uri="{FF2B5EF4-FFF2-40B4-BE49-F238E27FC236}">
                <a16:creationId xmlns:a16="http://schemas.microsoft.com/office/drawing/2014/main" id="{8197179F-86CE-4548-9929-D65DBADE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4183" y="505514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7864" y="256490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&lt;VR&gt;</a:t>
            </a:r>
            <a:endParaRPr lang="ko-KR" altLang="en-US" dirty="0"/>
          </a:p>
        </p:txBody>
      </p:sp>
      <p:sp>
        <p:nvSpPr>
          <p:cNvPr id="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49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00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4">
            <a:extLst>
              <a:ext uri="{FF2B5EF4-FFF2-40B4-BE49-F238E27FC236}">
                <a16:creationId xmlns:a16="http://schemas.microsoft.com/office/drawing/2014/main" id="{6F335D64-78FC-41EE-AD40-0953BA56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3610505"/>
            <a:ext cx="4719860" cy="6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Rectangle 28">
            <a:extLst>
              <a:ext uri="{FF2B5EF4-FFF2-40B4-BE49-F238E27FC236}">
                <a16:creationId xmlns:a16="http://schemas.microsoft.com/office/drawing/2014/main" id="{8EEAE771-8253-46D0-8E71-05977D818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pic>
        <p:nvPicPr>
          <p:cNvPr id="22536" name="_x227696392" descr="EMB00002710bde9">
            <a:extLst>
              <a:ext uri="{FF2B5EF4-FFF2-40B4-BE49-F238E27FC236}">
                <a16:creationId xmlns:a16="http://schemas.microsoft.com/office/drawing/2014/main" id="{1E24F509-F9AB-4B1E-8BBC-8848D22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025" y="1340768"/>
            <a:ext cx="3843338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TextBox 10">
            <a:extLst>
              <a:ext uri="{FF2B5EF4-FFF2-40B4-BE49-F238E27FC236}">
                <a16:creationId xmlns:a16="http://schemas.microsoft.com/office/drawing/2014/main" id="{72A13CA8-F495-4843-96D9-04CF96FA5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대답하십시오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에릭 씨입니다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제 이름은 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2540" name="TextBox 10">
            <a:extLst>
              <a:ext uri="{FF2B5EF4-FFF2-40B4-BE49-F238E27FC236}">
                <a16:creationId xmlns:a16="http://schemas.microsoft.com/office/drawing/2014/main" id="{F01CCDD1-E1DA-469A-A4E9-5E802E790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4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장면이 바뀌며 카메라 셔터가 닫혔다 열리는 효과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앞장과 동일한 장면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내레이션과 함께 자막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입이 움직이며 고개를 까딱인다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유키의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내레이션이 나오는 동안 텍스트 진하게 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에릭의 차례가 되면 음원은 나오지 않고 자막만 흐리게 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.(10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유지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좌상단에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따라하기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대답하기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질문하고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우하단에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 발화 녹음하기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 녹음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 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햄버거 메뉴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햄버거  메뉴 버튼 숨기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41" name="TextBox 11">
            <a:extLst>
              <a:ext uri="{FF2B5EF4-FFF2-40B4-BE49-F238E27FC236}">
                <a16:creationId xmlns:a16="http://schemas.microsoft.com/office/drawing/2014/main" id="{77FBFD3A-3232-4CC6-8C60-CBAF8FF3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3665696"/>
            <a:ext cx="470142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유키 </a:t>
            </a:r>
            <a:r>
              <a:rPr kumimoji="0" lang="en-US" altLang="ko-KR" sz="1300" b="1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b="1">
                <a:latin typeface="나눔바른펜" pitchFamily="50" charset="-127"/>
                <a:ea typeface="나눔바른펜" pitchFamily="50" charset="-127"/>
              </a:rPr>
              <a:t>? </a:t>
            </a: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제 이름은 유키입니다</a:t>
            </a:r>
            <a:r>
              <a:rPr kumimoji="0" lang="en-US" altLang="ko-KR" sz="1300" b="1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에릭 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네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?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저는 에릭입니다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미국 사람입니다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22542" name="TextBox 290">
            <a:extLst>
              <a:ext uri="{FF2B5EF4-FFF2-40B4-BE49-F238E27FC236}">
                <a16:creationId xmlns:a16="http://schemas.microsoft.com/office/drawing/2014/main" id="{F99E898C-8C0B-4868-81CA-B7569582A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3724433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43" name="TextBox 290">
            <a:extLst>
              <a:ext uri="{FF2B5EF4-FFF2-40B4-BE49-F238E27FC236}">
                <a16:creationId xmlns:a16="http://schemas.microsoft.com/office/drawing/2014/main" id="{10CFB15A-6E39-4C15-A8F7-6F1580AF4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402129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46" name="TextBox 3">
            <a:extLst>
              <a:ext uri="{FF2B5EF4-FFF2-40B4-BE49-F238E27FC236}">
                <a16:creationId xmlns:a16="http://schemas.microsoft.com/office/drawing/2014/main" id="{CEB83BBE-174E-4BE4-9BE1-13B72F714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8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59621" y="2942670"/>
            <a:ext cx="1467395" cy="356750"/>
            <a:chOff x="6207499" y="3496596"/>
            <a:chExt cx="884781" cy="284444"/>
          </a:xfrm>
        </p:grpSpPr>
        <p:sp>
          <p:nvSpPr>
            <p:cNvPr id="43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35736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질문하고 듣기</a:t>
              </a:r>
            </a:p>
          </p:txBody>
        </p:sp>
      </p:grpSp>
      <p:grpSp>
        <p:nvGrpSpPr>
          <p:cNvPr id="45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1880" y="2466620"/>
            <a:ext cx="1467395" cy="356750"/>
            <a:chOff x="6207499" y="3496596"/>
            <a:chExt cx="884781" cy="284444"/>
          </a:xfrm>
        </p:grpSpPr>
        <p:sp>
          <p:nvSpPr>
            <p:cNvPr id="46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35736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듣고 대답하기</a:t>
              </a:r>
            </a:p>
          </p:txBody>
        </p:sp>
      </p:grpSp>
      <p:grpSp>
        <p:nvGrpSpPr>
          <p:cNvPr id="48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2445" y="1992564"/>
            <a:ext cx="1467395" cy="366713"/>
            <a:chOff x="6207499" y="3496596"/>
            <a:chExt cx="884781" cy="292388"/>
          </a:xfrm>
        </p:grpSpPr>
        <p:sp>
          <p:nvSpPr>
            <p:cNvPr id="49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0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89586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듣고 </a:t>
              </a:r>
              <a:r>
                <a:rPr lang="ko-KR" altLang="en-US" sz="1300" b="1" dirty="0" err="1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따라하기</a:t>
              </a:r>
              <a:endParaRPr lang="ko-KR" altLang="en-US" sz="13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51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2445" y="1528471"/>
            <a:ext cx="1467395" cy="356750"/>
            <a:chOff x="6207499" y="3496596"/>
            <a:chExt cx="884781" cy="284444"/>
          </a:xfrm>
        </p:grpSpPr>
        <p:sp>
          <p:nvSpPr>
            <p:cNvPr id="52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308522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듣기</a:t>
              </a:r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1" y="1132799"/>
            <a:ext cx="285180" cy="285180"/>
          </a:xfrm>
          <a:prstGeom prst="rect">
            <a:avLst/>
          </a:prstGeom>
        </p:spPr>
      </p:pic>
      <p:pic>
        <p:nvPicPr>
          <p:cNvPr id="32" name="_x269891424" descr="EMB000025e406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22" y="4750511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_x269891856" descr="EMB000025e4067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35" y="4762924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121524" y="4689657"/>
            <a:ext cx="440214" cy="33912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3149" y="4649509"/>
            <a:ext cx="419424" cy="4194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933878" y="4957137"/>
            <a:ext cx="7216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(</a:t>
            </a:r>
            <a:r>
              <a:rPr lang="en-US" altLang="ko-KR" sz="700" dirty="0" err="1"/>
              <a:t>Click&amp;Click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sp>
        <p:nvSpPr>
          <p:cNvPr id="3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2616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1">
            <a:extLst>
              <a:ext uri="{FF2B5EF4-FFF2-40B4-BE49-F238E27FC236}">
                <a16:creationId xmlns:a16="http://schemas.microsoft.com/office/drawing/2014/main" id="{674E2285-DBA8-4E98-A7F8-797BB517DA52}"/>
              </a:ext>
            </a:extLst>
          </p:cNvPr>
          <p:cNvSpPr/>
          <p:nvPr/>
        </p:nvSpPr>
        <p:spPr>
          <a:xfrm>
            <a:off x="558006" y="650875"/>
            <a:ext cx="1133674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대화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F0218AA-1E79-422F-8D4A-C63E52709936}"/>
              </a:ext>
            </a:extLst>
          </p:cNvPr>
          <p:cNvGrpSpPr/>
          <p:nvPr/>
        </p:nvGrpSpPr>
        <p:grpSpPr>
          <a:xfrm>
            <a:off x="2168525" y="1078045"/>
            <a:ext cx="905233" cy="261256"/>
            <a:chOff x="6659067" y="3729841"/>
            <a:chExt cx="905233" cy="26125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3CD5337-7BEF-46B3-8278-DE2035ED0356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4387194-90A7-40D4-A8F0-32C0E717A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226033C-8836-4B54-B7C3-D7C67864C922}"/>
              </a:ext>
            </a:extLst>
          </p:cNvPr>
          <p:cNvSpPr txBox="1"/>
          <p:nvPr/>
        </p:nvSpPr>
        <p:spPr>
          <a:xfrm>
            <a:off x="6588125" y="2971836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CE805D49-FAE4-4D51-BE21-C303DAF75ADA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Rectangle 28">
            <a:extLst>
              <a:ext uri="{FF2B5EF4-FFF2-40B4-BE49-F238E27FC236}">
                <a16:creationId xmlns:a16="http://schemas.microsoft.com/office/drawing/2014/main" id="{885E3EB8-8A4A-4FD7-81AD-D78917E63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28680" name="TextBox 10">
            <a:extLst>
              <a:ext uri="{FF2B5EF4-FFF2-40B4-BE49-F238E27FC236}">
                <a16:creationId xmlns:a16="http://schemas.microsoft.com/office/drawing/2014/main" id="{8A1034F9-3057-4CF5-8C6C-73410A300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4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 지도가 다시 나옴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버튼만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깜빡거림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681" name="그림 1">
            <a:extLst>
              <a:ext uri="{FF2B5EF4-FFF2-40B4-BE49-F238E27FC236}">
                <a16:creationId xmlns:a16="http://schemas.microsoft.com/office/drawing/2014/main" id="{78F6920E-5728-45A4-8D37-9F025A974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73" y="1929735"/>
            <a:ext cx="53276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4" name="TextBox 3">
            <a:extLst>
              <a:ext uri="{FF2B5EF4-FFF2-40B4-BE49-F238E27FC236}">
                <a16:creationId xmlns:a16="http://schemas.microsoft.com/office/drawing/2014/main" id="{941CFD26-7D01-473C-B69E-B66B3794A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1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438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141" y="2092206"/>
            <a:ext cx="45365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 어휘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9BC99FE-B0A1-4580-9E4C-746B9A8B9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어휘를 공부하겠습니다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8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교사가 칠판에 적힌 내용에 대해 학생들에게 강의하는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자막표시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좌하단에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‘INDEX’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창이 자동으로 열리며 버튼이 위로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대화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PPT8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PPT22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PPT49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 68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PPT75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어휘 목록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PPT81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788643"/>
            <a:ext cx="2376264" cy="2347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2" y="5029145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어휘 목록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445" y="4291864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1 </a:t>
            </a:r>
            <a:r>
              <a:rPr lang="ko-KR" altLang="en-US" sz="700" dirty="0"/>
              <a:t>연습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1865" y="3796029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대화 어휘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865" y="4044715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179512" y="4532508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2</a:t>
            </a:r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181472" y="4786274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2 </a:t>
            </a:r>
            <a:r>
              <a:rPr lang="ko-KR" altLang="en-US" sz="700" dirty="0"/>
              <a:t>연습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375576"/>
            <a:ext cx="7567822" cy="2481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6E035C-8D37-4A55-BBB2-E20003A9CC86}"/>
              </a:ext>
            </a:extLst>
          </p:cNvPr>
          <p:cNvSpPr/>
          <p:nvPr/>
        </p:nvSpPr>
        <p:spPr>
          <a:xfrm>
            <a:off x="7884368" y="815975"/>
            <a:ext cx="1172319" cy="196495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ABB9EC-2E3E-4FA7-9D86-84125DA61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31" y="2844753"/>
            <a:ext cx="1038663" cy="5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27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7292ED-D85E-4B94-8679-CF2F1C36F7DA}"/>
              </a:ext>
            </a:extLst>
          </p:cNvPr>
          <p:cNvSpPr/>
          <p:nvPr/>
        </p:nvSpPr>
        <p:spPr>
          <a:xfrm>
            <a:off x="1331913" y="1522807"/>
            <a:ext cx="2505075" cy="15827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DA0523-A122-434C-9730-38FB6E20A2CA}"/>
              </a:ext>
            </a:extLst>
          </p:cNvPr>
          <p:cNvSpPr/>
          <p:nvPr/>
        </p:nvSpPr>
        <p:spPr>
          <a:xfrm>
            <a:off x="3919538" y="1522807"/>
            <a:ext cx="2505075" cy="15890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FF1E09-80CE-47BB-8D7A-8AD5C1A1F340}"/>
              </a:ext>
            </a:extLst>
          </p:cNvPr>
          <p:cNvSpPr/>
          <p:nvPr/>
        </p:nvSpPr>
        <p:spPr>
          <a:xfrm>
            <a:off x="1320800" y="3191270"/>
            <a:ext cx="2505075" cy="158115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8EC882-9511-4ED1-8CE4-850C4A32F6FF}"/>
              </a:ext>
            </a:extLst>
          </p:cNvPr>
          <p:cNvSpPr/>
          <p:nvPr/>
        </p:nvSpPr>
        <p:spPr>
          <a:xfrm>
            <a:off x="3906838" y="3191270"/>
            <a:ext cx="2505075" cy="16002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897" name="Rectangle 28">
            <a:extLst>
              <a:ext uri="{FF2B5EF4-FFF2-40B4-BE49-F238E27FC236}">
                <a16:creationId xmlns:a16="http://schemas.microsoft.com/office/drawing/2014/main" id="{BFE12459-BDC5-4C50-A8D9-8BD19F2A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7899" name="TextBox 10">
            <a:extLst>
              <a:ext uri="{FF2B5EF4-FFF2-40B4-BE49-F238E27FC236}">
                <a16:creationId xmlns:a16="http://schemas.microsoft.com/office/drawing/2014/main" id="{EAE9FD88-F645-46AE-9FB0-1C92515EA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61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차분한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캐릭터가 화면 하단 좌측에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#4~#7.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시계방향으로 장면이 나타난다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1" name="TextBox 1">
            <a:extLst>
              <a:ext uri="{FF2B5EF4-FFF2-40B4-BE49-F238E27FC236}">
                <a16:creationId xmlns:a16="http://schemas.microsoft.com/office/drawing/2014/main" id="{04FBFCA5-73FD-4C25-9C14-86B22EE11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2219720"/>
            <a:ext cx="2044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마주보고 인사하는 장면</a:t>
            </a:r>
          </a:p>
        </p:txBody>
      </p:sp>
      <p:sp>
        <p:nvSpPr>
          <p:cNvPr id="37902" name="TextBox 30">
            <a:extLst>
              <a:ext uri="{FF2B5EF4-FFF2-40B4-BE49-F238E27FC236}">
                <a16:creationId xmlns:a16="http://schemas.microsoft.com/office/drawing/2014/main" id="{B0FAC465-DE01-4348-9F55-091D661FC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2219720"/>
            <a:ext cx="22493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유키에게 꽃다발을 건네는 장면</a:t>
            </a:r>
          </a:p>
        </p:txBody>
      </p:sp>
      <p:sp>
        <p:nvSpPr>
          <p:cNvPr id="37903" name="TextBox 31">
            <a:extLst>
              <a:ext uri="{FF2B5EF4-FFF2-40B4-BE49-F238E27FC236}">
                <a16:creationId xmlns:a16="http://schemas.microsoft.com/office/drawing/2014/main" id="{2DD57A4B-3437-4347-9ED2-331B9CE4D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291" y="3773882"/>
            <a:ext cx="15279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식탁에 물을 쏟고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유키가 그것을 닦는 장면</a:t>
            </a:r>
          </a:p>
        </p:txBody>
      </p:sp>
      <p:sp>
        <p:nvSpPr>
          <p:cNvPr id="37904" name="TextBox 32">
            <a:extLst>
              <a:ext uri="{FF2B5EF4-FFF2-40B4-BE49-F238E27FC236}">
                <a16:creationId xmlns:a16="http://schemas.microsoft.com/office/drawing/2014/main" id="{564DC64D-C34C-418B-BDF7-7939C989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854" y="3773882"/>
            <a:ext cx="2323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작별인사를 하는 장면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대문이 열려 있고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유키는 집 안에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에릭은 현관에 서 있다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5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98072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6" name="TextBox 290">
            <a:extLst>
              <a:ext uri="{FF2B5EF4-FFF2-40B4-BE49-F238E27FC236}">
                <a16:creationId xmlns:a16="http://schemas.microsoft.com/office/drawing/2014/main" id="{B6F04D65-1D28-4B3B-BF4B-5CCED8B75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279757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7" name="TextBox 290">
            <a:extLst>
              <a:ext uri="{FF2B5EF4-FFF2-40B4-BE49-F238E27FC236}">
                <a16:creationId xmlns:a16="http://schemas.microsoft.com/office/drawing/2014/main" id="{F6330262-3E07-479A-A405-2E8AEEACB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279757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8" name="TextBox 290">
            <a:extLst>
              <a:ext uri="{FF2B5EF4-FFF2-40B4-BE49-F238E27FC236}">
                <a16:creationId xmlns:a16="http://schemas.microsoft.com/office/drawing/2014/main" id="{3C5CF661-04A7-4E26-B8C9-D6E443166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322778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9" name="TextBox 290">
            <a:extLst>
              <a:ext uri="{FF2B5EF4-FFF2-40B4-BE49-F238E27FC236}">
                <a16:creationId xmlns:a16="http://schemas.microsoft.com/office/drawing/2014/main" id="{75FDD8E1-D3EB-4DC4-8663-FBA5367B9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321984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10" name="TextBox 10">
            <a:extLst>
              <a:ext uri="{FF2B5EF4-FFF2-40B4-BE49-F238E27FC236}">
                <a16:creationId xmlns:a16="http://schemas.microsoft.com/office/drawing/2014/main" id="{2B57FF86-0788-4DFF-A0CA-6D09CAF7A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인사 어휘를 공부하겠습니다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7911" name="TextBox 3">
            <a:extLst>
              <a:ext uri="{FF2B5EF4-FFF2-40B4-BE49-F238E27FC236}">
                <a16:creationId xmlns:a16="http://schemas.microsoft.com/office/drawing/2014/main" id="{C370D129-11FF-4FFE-8168-E2CC779B8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1559618" y="2866552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B6F04D65-1D28-4B3B-BF4B-5CCED8B75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150" y="284725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3573016"/>
            <a:ext cx="1057332" cy="1291821"/>
          </a:xfrm>
          <a:prstGeom prst="rect">
            <a:avLst/>
          </a:prstGeom>
        </p:spPr>
      </p:pic>
      <p:sp>
        <p:nvSpPr>
          <p:cNvPr id="23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CA4B8-E2C6-4CBF-A65E-0DDF209B18A9}"/>
              </a:ext>
            </a:extLst>
          </p:cNvPr>
          <p:cNvSpPr txBox="1"/>
          <p:nvPr/>
        </p:nvSpPr>
        <p:spPr>
          <a:xfrm>
            <a:off x="1403061" y="1490936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2D_0101.mp4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70D43C-893C-45AA-880C-1B8DB828E752}"/>
              </a:ext>
            </a:extLst>
          </p:cNvPr>
          <p:cNvSpPr txBox="1"/>
          <p:nvPr/>
        </p:nvSpPr>
        <p:spPr>
          <a:xfrm>
            <a:off x="3945964" y="1508353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2D_0102.mp4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7F1C77-32A8-4D0A-9639-25D6CD253B0A}"/>
              </a:ext>
            </a:extLst>
          </p:cNvPr>
          <p:cNvSpPr txBox="1"/>
          <p:nvPr/>
        </p:nvSpPr>
        <p:spPr>
          <a:xfrm>
            <a:off x="3902421" y="4521518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2D_0104.mp4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5F188D-7BFD-49C6-873A-586CA5BD63D8}"/>
              </a:ext>
            </a:extLst>
          </p:cNvPr>
          <p:cNvSpPr txBox="1"/>
          <p:nvPr/>
        </p:nvSpPr>
        <p:spPr>
          <a:xfrm>
            <a:off x="1307267" y="4486684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F511AE0C-DB37-479C-9CD0-9D354477AA8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Rectangle 28">
            <a:extLst>
              <a:ext uri="{FF2B5EF4-FFF2-40B4-BE49-F238E27FC236}">
                <a16:creationId xmlns:a16="http://schemas.microsoft.com/office/drawing/2014/main" id="{FD94FA93-2F5C-4047-888F-95FB2FE06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8919" name="TextBox 10">
            <a:extLst>
              <a:ext uri="{FF2B5EF4-FFF2-40B4-BE49-F238E27FC236}">
                <a16:creationId xmlns:a16="http://schemas.microsoft.com/office/drawing/2014/main" id="{F48A4CFE-9595-41A2-AFD0-67E6420FA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7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#4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클릭하면 컷이 확대되면서 화면 중앙에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집에 에릭이 초대를 받은 상황이다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집 현관에서 서로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고개를 숙여 인사하며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고개를 숙여 인사하며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애니메이션이 끝나면 자동으로 창이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0" name="TextBox 10">
            <a:extLst>
              <a:ext uri="{FF2B5EF4-FFF2-40B4-BE49-F238E27FC236}">
                <a16:creationId xmlns:a16="http://schemas.microsoft.com/office/drawing/2014/main" id="{F20BB6E0-A20C-4701-8F53-E87428C96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3D788A-A6B9-48D8-8268-E20681E43C7F}"/>
              </a:ext>
            </a:extLst>
          </p:cNvPr>
          <p:cNvSpPr/>
          <p:nvPr/>
        </p:nvSpPr>
        <p:spPr>
          <a:xfrm>
            <a:off x="2359025" y="1432694"/>
            <a:ext cx="3371944" cy="291415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927" name="TextBox 290">
            <a:extLst>
              <a:ext uri="{FF2B5EF4-FFF2-40B4-BE49-F238E27FC236}">
                <a16:creationId xmlns:a16="http://schemas.microsoft.com/office/drawing/2014/main" id="{4451B6F1-A27D-4832-B85B-AE6AE6BE1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1535882"/>
            <a:ext cx="33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8" name="TextBox 290">
            <a:extLst>
              <a:ext uri="{FF2B5EF4-FFF2-40B4-BE49-F238E27FC236}">
                <a16:creationId xmlns:a16="http://schemas.microsoft.com/office/drawing/2014/main" id="{AA66E679-761D-49E2-A3B0-277C2E185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25" y="1346969"/>
            <a:ext cx="338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9" name="TextBox 3">
            <a:extLst>
              <a:ext uri="{FF2B5EF4-FFF2-40B4-BE49-F238E27FC236}">
                <a16:creationId xmlns:a16="http://schemas.microsoft.com/office/drawing/2014/main" id="{D3637180-CD7A-4AB3-9B0B-97DA60FB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7292ED-D85E-4B94-8679-CF2F1C36F7DA}"/>
              </a:ext>
            </a:extLst>
          </p:cNvPr>
          <p:cNvSpPr/>
          <p:nvPr/>
        </p:nvSpPr>
        <p:spPr>
          <a:xfrm>
            <a:off x="1331913" y="1672505"/>
            <a:ext cx="2505075" cy="15827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DA0523-A122-434C-9730-38FB6E20A2CA}"/>
              </a:ext>
            </a:extLst>
          </p:cNvPr>
          <p:cNvSpPr/>
          <p:nvPr/>
        </p:nvSpPr>
        <p:spPr>
          <a:xfrm>
            <a:off x="3919538" y="1672505"/>
            <a:ext cx="2505075" cy="15890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F1E09-80CE-47BB-8D7A-8AD5C1A1F340}"/>
              </a:ext>
            </a:extLst>
          </p:cNvPr>
          <p:cNvSpPr/>
          <p:nvPr/>
        </p:nvSpPr>
        <p:spPr>
          <a:xfrm>
            <a:off x="1320800" y="3340968"/>
            <a:ext cx="2505075" cy="158115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8EC882-9511-4ED1-8CE4-850C4A32F6FF}"/>
              </a:ext>
            </a:extLst>
          </p:cNvPr>
          <p:cNvSpPr/>
          <p:nvPr/>
        </p:nvSpPr>
        <p:spPr>
          <a:xfrm>
            <a:off x="3906838" y="3340968"/>
            <a:ext cx="2505075" cy="16002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C4C0C-6771-4DEE-8550-E072E0CCAC7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>
            <a:extLst>
              <a:ext uri="{FF2B5EF4-FFF2-40B4-BE49-F238E27FC236}">
                <a16:creationId xmlns:a16="http://schemas.microsoft.com/office/drawing/2014/main" id="{04FBFCA5-73FD-4C25-9C14-86B22EE11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2369418"/>
            <a:ext cx="2044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마주보고 인사하는 장면</a:t>
            </a: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B0FAC465-DE01-4348-9F55-091D661FC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2369418"/>
            <a:ext cx="22493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유키에게 꽃다발을 건네는 장면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2DD57A4B-3437-4347-9ED2-331B9CE4D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982" y="3923580"/>
            <a:ext cx="228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식탁에 물을 쏟고 유키가 그것을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닦는 장면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564DC64D-C34C-418B-BDF7-7939C989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316" y="3923580"/>
            <a:ext cx="2044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작별인사를 하는 장면</a:t>
            </a:r>
          </a:p>
        </p:txBody>
      </p:sp>
      <p:sp>
        <p:nvSpPr>
          <p:cNvPr id="43" name="TextBox 290">
            <a:extLst>
              <a:ext uri="{FF2B5EF4-FFF2-40B4-BE49-F238E27FC236}">
                <a16:creationId xmlns:a16="http://schemas.microsoft.com/office/drawing/2014/main" id="{B6F04D65-1D28-4B3B-BF4B-5CCED8B75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2947268"/>
            <a:ext cx="3381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F6330262-3E07-479A-A405-2E8AEEACB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2947268"/>
            <a:ext cx="33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3C5CF661-04A7-4E26-B8C9-D6E443166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3377480"/>
            <a:ext cx="3381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290">
            <a:extLst>
              <a:ext uri="{FF2B5EF4-FFF2-40B4-BE49-F238E27FC236}">
                <a16:creationId xmlns:a16="http://schemas.microsoft.com/office/drawing/2014/main" id="{75FDD8E1-D3EB-4DC4-8663-FBA5367B9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3369543"/>
            <a:ext cx="3381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7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1559618" y="3016250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05" y="1585094"/>
            <a:ext cx="3337764" cy="2748746"/>
          </a:xfrm>
          <a:prstGeom prst="rect">
            <a:avLst/>
          </a:prstGeom>
        </p:spPr>
      </p:pic>
      <p:sp>
        <p:nvSpPr>
          <p:cNvPr id="49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275088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3" name="타원형 설명선 7">
            <a:extLst>
              <a:ext uri="{FF2B5EF4-FFF2-40B4-BE49-F238E27FC236}">
                <a16:creationId xmlns:a16="http://schemas.microsoft.com/office/drawing/2014/main" id="{590B8269-1F0E-47C8-8CA5-0B5117D0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517" y="1645418"/>
            <a:ext cx="792162" cy="719138"/>
          </a:xfrm>
          <a:prstGeom prst="wedgeEllipseCallout">
            <a:avLst>
              <a:gd name="adj1" fmla="val 73417"/>
              <a:gd name="adj2" fmla="val 28671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4" name="직사각형 3">
            <a:extLst>
              <a:ext uri="{FF2B5EF4-FFF2-40B4-BE49-F238E27FC236}">
                <a16:creationId xmlns:a16="http://schemas.microsoft.com/office/drawing/2014/main" id="{AD5471B9-0261-4C14-8676-3B313647C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1807344"/>
            <a:ext cx="9731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kumimoji="0" lang="en-US" altLang="ko-KR" sz="900" dirty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sp>
        <p:nvSpPr>
          <p:cNvPr id="38925" name="타원형 설명선 7">
            <a:extLst>
              <a:ext uri="{FF2B5EF4-FFF2-40B4-BE49-F238E27FC236}">
                <a16:creationId xmlns:a16="http://schemas.microsoft.com/office/drawing/2014/main" id="{26836449-C1D2-493E-A62C-FB06ED4ED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013" y="1340619"/>
            <a:ext cx="792162" cy="719138"/>
          </a:xfrm>
          <a:prstGeom prst="wedgeEllipseCallout">
            <a:avLst>
              <a:gd name="adj1" fmla="val -69546"/>
              <a:gd name="adj2" fmla="val 27505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6" name="직사각형 3">
            <a:extLst>
              <a:ext uri="{FF2B5EF4-FFF2-40B4-BE49-F238E27FC236}">
                <a16:creationId xmlns:a16="http://schemas.microsoft.com/office/drawing/2014/main" id="{0DD8CC91-69C8-44EC-BEED-ACC5B7D39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113" y="1585094"/>
            <a:ext cx="9715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ko-KR" altLang="en-US" sz="90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kumimoji="0" lang="en-US" altLang="ko-KR" sz="90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900">
              <a:latin typeface="맑은 고딕" panose="020B0503020000020004" pitchFamily="34" charset="-127"/>
            </a:endParaRPr>
          </a:p>
        </p:txBody>
      </p:sp>
      <p:sp>
        <p:nvSpPr>
          <p:cNvPr id="42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424" y="157176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006" y="141277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22" y="2200389"/>
            <a:ext cx="975274" cy="1157325"/>
          </a:xfrm>
          <a:prstGeom prst="rect">
            <a:avLst/>
          </a:prstGeom>
        </p:spPr>
      </p:pic>
      <p:sp>
        <p:nvSpPr>
          <p:cNvPr id="3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93" y="3573016"/>
            <a:ext cx="1057332" cy="12918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8E0558-6E7A-463C-AA3A-717E44B0A296}"/>
              </a:ext>
            </a:extLst>
          </p:cNvPr>
          <p:cNvSpPr txBox="1"/>
          <p:nvPr/>
        </p:nvSpPr>
        <p:spPr>
          <a:xfrm>
            <a:off x="7840970" y="354722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2D_0101.mp4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F360F0E-4763-44F9-A50E-3FF843FDFBDA}"/>
              </a:ext>
            </a:extLst>
          </p:cNvPr>
          <p:cNvGrpSpPr/>
          <p:nvPr/>
        </p:nvGrpSpPr>
        <p:grpSpPr>
          <a:xfrm>
            <a:off x="2266950" y="1228025"/>
            <a:ext cx="916137" cy="261256"/>
            <a:chOff x="6657596" y="1567435"/>
            <a:chExt cx="916137" cy="261256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5B6AD62-38EB-4D67-8568-C0183B0EF938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FE8306D-27AF-47FD-8321-C1FFD1E42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F511AE0C-DB37-479C-9CD0-9D354477AA8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Rectangle 28">
            <a:extLst>
              <a:ext uri="{FF2B5EF4-FFF2-40B4-BE49-F238E27FC236}">
                <a16:creationId xmlns:a16="http://schemas.microsoft.com/office/drawing/2014/main" id="{FD94FA93-2F5C-4047-888F-95FB2FE06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8919" name="TextBox 10">
            <a:extLst>
              <a:ext uri="{FF2B5EF4-FFF2-40B4-BE49-F238E27FC236}">
                <a16:creationId xmlns:a16="http://schemas.microsoft.com/office/drawing/2014/main" id="{F48A4CFE-9595-41A2-AFD0-67E6420FA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44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두번째 장면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(#5)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을 클릭하면 컷이 확대되면서 화면 중앙에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현관에서 유키에게 꽃다발을 건넨다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꽃다발을 받으며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애니메이션이 끝나면 자동으로 창이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0" name="TextBox 10">
            <a:extLst>
              <a:ext uri="{FF2B5EF4-FFF2-40B4-BE49-F238E27FC236}">
                <a16:creationId xmlns:a16="http://schemas.microsoft.com/office/drawing/2014/main" id="{F20BB6E0-A20C-4701-8F53-E87428C96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3D788A-A6B9-48D8-8268-E20681E43C7F}"/>
              </a:ext>
            </a:extLst>
          </p:cNvPr>
          <p:cNvSpPr/>
          <p:nvPr/>
        </p:nvSpPr>
        <p:spPr>
          <a:xfrm>
            <a:off x="2359025" y="1504702"/>
            <a:ext cx="3371944" cy="2914150"/>
          </a:xfrm>
          <a:prstGeom prst="rect">
            <a:avLst/>
          </a:prstGeom>
          <a:solidFill>
            <a:srgbClr val="36363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927" name="TextBox 290">
            <a:extLst>
              <a:ext uri="{FF2B5EF4-FFF2-40B4-BE49-F238E27FC236}">
                <a16:creationId xmlns:a16="http://schemas.microsoft.com/office/drawing/2014/main" id="{4451B6F1-A27D-4832-B85B-AE6AE6BE1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1607890"/>
            <a:ext cx="33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8" name="TextBox 290">
            <a:extLst>
              <a:ext uri="{FF2B5EF4-FFF2-40B4-BE49-F238E27FC236}">
                <a16:creationId xmlns:a16="http://schemas.microsoft.com/office/drawing/2014/main" id="{AA66E679-761D-49E2-A3B0-277C2E185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25" y="1418977"/>
            <a:ext cx="338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9" name="TextBox 3">
            <a:extLst>
              <a:ext uri="{FF2B5EF4-FFF2-40B4-BE49-F238E27FC236}">
                <a16:creationId xmlns:a16="http://schemas.microsoft.com/office/drawing/2014/main" id="{D3637180-CD7A-4AB3-9B0B-97DA60FB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7292ED-D85E-4B94-8679-CF2F1C36F7DA}"/>
              </a:ext>
            </a:extLst>
          </p:cNvPr>
          <p:cNvSpPr/>
          <p:nvPr/>
        </p:nvSpPr>
        <p:spPr>
          <a:xfrm>
            <a:off x="1331913" y="1744513"/>
            <a:ext cx="2505075" cy="15827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DA0523-A122-434C-9730-38FB6E20A2CA}"/>
              </a:ext>
            </a:extLst>
          </p:cNvPr>
          <p:cNvSpPr/>
          <p:nvPr/>
        </p:nvSpPr>
        <p:spPr>
          <a:xfrm>
            <a:off x="3919538" y="1744513"/>
            <a:ext cx="2505075" cy="15890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F1E09-80CE-47BB-8D7A-8AD5C1A1F340}"/>
              </a:ext>
            </a:extLst>
          </p:cNvPr>
          <p:cNvSpPr/>
          <p:nvPr/>
        </p:nvSpPr>
        <p:spPr>
          <a:xfrm>
            <a:off x="1320800" y="3412976"/>
            <a:ext cx="2505075" cy="158115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8EC882-9511-4ED1-8CE4-850C4A32F6FF}"/>
              </a:ext>
            </a:extLst>
          </p:cNvPr>
          <p:cNvSpPr/>
          <p:nvPr/>
        </p:nvSpPr>
        <p:spPr>
          <a:xfrm>
            <a:off x="3906838" y="3412976"/>
            <a:ext cx="2505075" cy="16002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C4C0C-6771-4DEE-8550-E072E0CCAC7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>
            <a:extLst>
              <a:ext uri="{FF2B5EF4-FFF2-40B4-BE49-F238E27FC236}">
                <a16:creationId xmlns:a16="http://schemas.microsoft.com/office/drawing/2014/main" id="{04FBFCA5-73FD-4C25-9C14-86B22EE11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2441426"/>
            <a:ext cx="2044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마주보고 인사하는 장면</a:t>
            </a: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B0FAC465-DE01-4348-9F55-091D661FC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2441426"/>
            <a:ext cx="22493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유키에게 꽃다발을 건네는 장면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2DD57A4B-3437-4347-9ED2-331B9CE4D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982" y="3995588"/>
            <a:ext cx="228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식탁에 물을 쏟고 유키가 그것을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닦는 장면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564DC64D-C34C-418B-BDF7-7939C989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316" y="3995588"/>
            <a:ext cx="2044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작별인사를 하는 장면</a:t>
            </a:r>
          </a:p>
        </p:txBody>
      </p:sp>
      <p:sp>
        <p:nvSpPr>
          <p:cNvPr id="43" name="TextBox 290">
            <a:extLst>
              <a:ext uri="{FF2B5EF4-FFF2-40B4-BE49-F238E27FC236}">
                <a16:creationId xmlns:a16="http://schemas.microsoft.com/office/drawing/2014/main" id="{B6F04D65-1D28-4B3B-BF4B-5CCED8B75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3019276"/>
            <a:ext cx="3381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F6330262-3E07-479A-A405-2E8AEEACB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3019276"/>
            <a:ext cx="33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3C5CF661-04A7-4E26-B8C9-D6E443166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3449488"/>
            <a:ext cx="3381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290">
            <a:extLst>
              <a:ext uri="{FF2B5EF4-FFF2-40B4-BE49-F238E27FC236}">
                <a16:creationId xmlns:a16="http://schemas.microsoft.com/office/drawing/2014/main" id="{75FDD8E1-D3EB-4DC4-8663-FBA5367B9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3441551"/>
            <a:ext cx="3381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7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6082130" y="2978113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187" y="276301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22" y="2272397"/>
            <a:ext cx="975274" cy="115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232" y="1573295"/>
            <a:ext cx="1942055" cy="2883657"/>
          </a:xfrm>
          <a:prstGeom prst="rect">
            <a:avLst/>
          </a:prstGeom>
        </p:spPr>
      </p:pic>
      <p:sp>
        <p:nvSpPr>
          <p:cNvPr id="38925" name="타원형 설명선 7">
            <a:extLst>
              <a:ext uri="{FF2B5EF4-FFF2-40B4-BE49-F238E27FC236}">
                <a16:creationId xmlns:a16="http://schemas.microsoft.com/office/drawing/2014/main" id="{26836449-C1D2-493E-A62C-FB06ED4ED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013" y="1412627"/>
            <a:ext cx="792162" cy="719138"/>
          </a:xfrm>
          <a:prstGeom prst="wedgeEllipseCallout">
            <a:avLst>
              <a:gd name="adj1" fmla="val -69546"/>
              <a:gd name="adj2" fmla="val 27505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6" name="직사각형 3">
            <a:extLst>
              <a:ext uri="{FF2B5EF4-FFF2-40B4-BE49-F238E27FC236}">
                <a16:creationId xmlns:a16="http://schemas.microsoft.com/office/drawing/2014/main" id="{0DD8CC91-69C8-44EC-BEED-ACC5B7D39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113" y="1657102"/>
            <a:ext cx="9715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kumimoji="0"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sp>
        <p:nvSpPr>
          <p:cNvPr id="48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006" y="148478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037" y="2537579"/>
            <a:ext cx="685065" cy="773013"/>
          </a:xfrm>
          <a:prstGeom prst="rect">
            <a:avLst/>
          </a:prstGeom>
        </p:spPr>
      </p:pic>
      <p:sp>
        <p:nvSpPr>
          <p:cNvPr id="3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93" y="3573016"/>
            <a:ext cx="1057332" cy="12918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C1701F-B242-410A-BF77-1F4CFDB67FB0}"/>
              </a:ext>
            </a:extLst>
          </p:cNvPr>
          <p:cNvSpPr txBox="1"/>
          <p:nvPr/>
        </p:nvSpPr>
        <p:spPr>
          <a:xfrm>
            <a:off x="7840970" y="354722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2D_0102.mp4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A53FA69-6BFD-4B76-955D-2FB615AD6263}"/>
              </a:ext>
            </a:extLst>
          </p:cNvPr>
          <p:cNvGrpSpPr/>
          <p:nvPr/>
        </p:nvGrpSpPr>
        <p:grpSpPr>
          <a:xfrm>
            <a:off x="2266950" y="1228025"/>
            <a:ext cx="916137" cy="261256"/>
            <a:chOff x="6657596" y="1567435"/>
            <a:chExt cx="916137" cy="261256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59B894B-0C61-4BEE-B6FA-BEF492186BC2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1B3B70F-E5B9-4870-B944-26C407A3C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579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F511AE0C-DB37-479C-9CD0-9D354477AA8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Rectangle 28">
            <a:extLst>
              <a:ext uri="{FF2B5EF4-FFF2-40B4-BE49-F238E27FC236}">
                <a16:creationId xmlns:a16="http://schemas.microsoft.com/office/drawing/2014/main" id="{FD94FA93-2F5C-4047-888F-95FB2FE06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8919" name="TextBox 10">
            <a:extLst>
              <a:ext uri="{FF2B5EF4-FFF2-40B4-BE49-F238E27FC236}">
                <a16:creationId xmlns:a16="http://schemas.microsoft.com/office/drawing/2014/main" id="{F48A4CFE-9595-41A2-AFD0-67E6420FA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95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세번째 장면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(#6)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을 클릭하면 컷이 확대되면서 화면 중앙에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집 식탁이다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밥을 먹다가 식탁 위의 물을 쏟고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식탁을 닦는다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고개를 숙이며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죄송합니다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괜찮습니다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애니메이션이 끝나면 자동으로 창이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0" name="TextBox 10">
            <a:extLst>
              <a:ext uri="{FF2B5EF4-FFF2-40B4-BE49-F238E27FC236}">
                <a16:creationId xmlns:a16="http://schemas.microsoft.com/office/drawing/2014/main" id="{F20BB6E0-A20C-4701-8F53-E87428C96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죄송합니다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괜찮습니다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3D788A-A6B9-48D8-8268-E20681E43C7F}"/>
              </a:ext>
            </a:extLst>
          </p:cNvPr>
          <p:cNvSpPr/>
          <p:nvPr/>
        </p:nvSpPr>
        <p:spPr>
          <a:xfrm>
            <a:off x="2359025" y="1360835"/>
            <a:ext cx="3371944" cy="291415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927" name="TextBox 290">
            <a:extLst>
              <a:ext uri="{FF2B5EF4-FFF2-40B4-BE49-F238E27FC236}">
                <a16:creationId xmlns:a16="http://schemas.microsoft.com/office/drawing/2014/main" id="{4451B6F1-A27D-4832-B85B-AE6AE6BE1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1464023"/>
            <a:ext cx="33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8" name="TextBox 290">
            <a:extLst>
              <a:ext uri="{FF2B5EF4-FFF2-40B4-BE49-F238E27FC236}">
                <a16:creationId xmlns:a16="http://schemas.microsoft.com/office/drawing/2014/main" id="{AA66E679-761D-49E2-A3B0-277C2E185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25" y="1275110"/>
            <a:ext cx="338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9" name="TextBox 3">
            <a:extLst>
              <a:ext uri="{FF2B5EF4-FFF2-40B4-BE49-F238E27FC236}">
                <a16:creationId xmlns:a16="http://schemas.microsoft.com/office/drawing/2014/main" id="{D3637180-CD7A-4AB3-9B0B-97DA60FB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7292ED-D85E-4B94-8679-CF2F1C36F7DA}"/>
              </a:ext>
            </a:extLst>
          </p:cNvPr>
          <p:cNvSpPr/>
          <p:nvPr/>
        </p:nvSpPr>
        <p:spPr>
          <a:xfrm>
            <a:off x="1331913" y="1600646"/>
            <a:ext cx="2505075" cy="15827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DA0523-A122-434C-9730-38FB6E20A2CA}"/>
              </a:ext>
            </a:extLst>
          </p:cNvPr>
          <p:cNvSpPr/>
          <p:nvPr/>
        </p:nvSpPr>
        <p:spPr>
          <a:xfrm>
            <a:off x="3919538" y="1600646"/>
            <a:ext cx="2505075" cy="15890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F1E09-80CE-47BB-8D7A-8AD5C1A1F340}"/>
              </a:ext>
            </a:extLst>
          </p:cNvPr>
          <p:cNvSpPr/>
          <p:nvPr/>
        </p:nvSpPr>
        <p:spPr>
          <a:xfrm>
            <a:off x="1320800" y="3269109"/>
            <a:ext cx="2505075" cy="158115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8EC882-9511-4ED1-8CE4-850C4A32F6FF}"/>
              </a:ext>
            </a:extLst>
          </p:cNvPr>
          <p:cNvSpPr/>
          <p:nvPr/>
        </p:nvSpPr>
        <p:spPr>
          <a:xfrm>
            <a:off x="3906838" y="3269109"/>
            <a:ext cx="2505075" cy="16002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C4C0C-6771-4DEE-8550-E072E0CCAC7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>
            <a:extLst>
              <a:ext uri="{FF2B5EF4-FFF2-40B4-BE49-F238E27FC236}">
                <a16:creationId xmlns:a16="http://schemas.microsoft.com/office/drawing/2014/main" id="{04FBFCA5-73FD-4C25-9C14-86B22EE11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2297559"/>
            <a:ext cx="2044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마주보고 인사하는 장면</a:t>
            </a: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B0FAC465-DE01-4348-9F55-091D661FC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2297559"/>
            <a:ext cx="22493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유키에게 꽃다발을 건네는 장면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2DD57A4B-3437-4347-9ED2-331B9CE4D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982" y="3851721"/>
            <a:ext cx="228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식탁에 물을 쏟고 유키가 그것을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닦는 장면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564DC64D-C34C-418B-BDF7-7939C989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316" y="3851721"/>
            <a:ext cx="2044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작별인사를 하는 장면</a:t>
            </a:r>
          </a:p>
        </p:txBody>
      </p:sp>
      <p:sp>
        <p:nvSpPr>
          <p:cNvPr id="43" name="TextBox 290">
            <a:extLst>
              <a:ext uri="{FF2B5EF4-FFF2-40B4-BE49-F238E27FC236}">
                <a16:creationId xmlns:a16="http://schemas.microsoft.com/office/drawing/2014/main" id="{B6F04D65-1D28-4B3B-BF4B-5CCED8B75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2875409"/>
            <a:ext cx="3381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F6330262-3E07-479A-A405-2E8AEEACB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2875409"/>
            <a:ext cx="33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3C5CF661-04A7-4E26-B8C9-D6E443166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3305621"/>
            <a:ext cx="3381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290">
            <a:extLst>
              <a:ext uri="{FF2B5EF4-FFF2-40B4-BE49-F238E27FC236}">
                <a16:creationId xmlns:a16="http://schemas.microsoft.com/office/drawing/2014/main" id="{75FDD8E1-D3EB-4DC4-8663-FBA5367B9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3297684"/>
            <a:ext cx="3381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7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1538546" y="4408184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122" y="411806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35" y="1917402"/>
            <a:ext cx="3387934" cy="2340370"/>
          </a:xfrm>
          <a:prstGeom prst="rect">
            <a:avLst/>
          </a:prstGeom>
        </p:spPr>
      </p:pic>
      <p:sp>
        <p:nvSpPr>
          <p:cNvPr id="38923" name="타원형 설명선 7">
            <a:extLst>
              <a:ext uri="{FF2B5EF4-FFF2-40B4-BE49-F238E27FC236}">
                <a16:creationId xmlns:a16="http://schemas.microsoft.com/office/drawing/2014/main" id="{590B8269-1F0E-47C8-8CA5-0B5117D0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517" y="1573559"/>
            <a:ext cx="792162" cy="719138"/>
          </a:xfrm>
          <a:prstGeom prst="wedgeEllipseCallout">
            <a:avLst>
              <a:gd name="adj1" fmla="val 73417"/>
              <a:gd name="adj2" fmla="val 28671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4" name="직사각형 3">
            <a:extLst>
              <a:ext uri="{FF2B5EF4-FFF2-40B4-BE49-F238E27FC236}">
                <a16:creationId xmlns:a16="http://schemas.microsoft.com/office/drawing/2014/main" id="{AD5471B9-0261-4C14-8676-3B313647C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1735485"/>
            <a:ext cx="9731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죄송합니다</a:t>
            </a:r>
            <a:r>
              <a:rPr lang="en-US" altLang="ko-KR" sz="900" dirty="0">
                <a:latin typeface="맑은 고딕" panose="020B0503020000020004" pitchFamily="34" charset="-127"/>
              </a:rPr>
              <a:t>.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sp>
        <p:nvSpPr>
          <p:cNvPr id="42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424" y="1499903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5" name="타원형 설명선 7">
            <a:extLst>
              <a:ext uri="{FF2B5EF4-FFF2-40B4-BE49-F238E27FC236}">
                <a16:creationId xmlns:a16="http://schemas.microsoft.com/office/drawing/2014/main" id="{26836449-C1D2-493E-A62C-FB06ED4ED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013" y="1268760"/>
            <a:ext cx="792162" cy="719138"/>
          </a:xfrm>
          <a:prstGeom prst="wedgeEllipseCallout">
            <a:avLst>
              <a:gd name="adj1" fmla="val -69546"/>
              <a:gd name="adj2" fmla="val 27505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6" name="직사각형 3">
            <a:extLst>
              <a:ext uri="{FF2B5EF4-FFF2-40B4-BE49-F238E27FC236}">
                <a16:creationId xmlns:a16="http://schemas.microsoft.com/office/drawing/2014/main" id="{0DD8CC91-69C8-44EC-BEED-ACC5B7D39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113" y="1513235"/>
            <a:ext cx="9715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괜찮습니다</a:t>
            </a:r>
            <a:r>
              <a:rPr lang="en-US" altLang="ko-KR" sz="900" dirty="0">
                <a:latin typeface="맑은 고딕" panose="020B0503020000020004" pitchFamily="34" charset="-127"/>
              </a:rPr>
              <a:t>. 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sp>
        <p:nvSpPr>
          <p:cNvPr id="48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006" y="134091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7874">
            <a:off x="3791163" y="2148505"/>
            <a:ext cx="369393" cy="42582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585" y="2078528"/>
            <a:ext cx="750459" cy="890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165" y="1932305"/>
            <a:ext cx="666921" cy="906143"/>
          </a:xfrm>
          <a:prstGeom prst="rect">
            <a:avLst/>
          </a:prstGeom>
        </p:spPr>
      </p:pic>
      <p:sp>
        <p:nvSpPr>
          <p:cNvPr id="3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093" y="3573016"/>
            <a:ext cx="1057332" cy="12918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D93AF2-FCBA-409F-9F2E-E8E282276F8B}"/>
              </a:ext>
            </a:extLst>
          </p:cNvPr>
          <p:cNvSpPr txBox="1"/>
          <p:nvPr/>
        </p:nvSpPr>
        <p:spPr>
          <a:xfrm>
            <a:off x="7840970" y="354722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09BA540-5549-4280-8B53-E916EE7B2848}"/>
              </a:ext>
            </a:extLst>
          </p:cNvPr>
          <p:cNvGrpSpPr/>
          <p:nvPr/>
        </p:nvGrpSpPr>
        <p:grpSpPr>
          <a:xfrm>
            <a:off x="2266950" y="1228025"/>
            <a:ext cx="916137" cy="261256"/>
            <a:chOff x="6657596" y="1567435"/>
            <a:chExt cx="916137" cy="261256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55E7FC-5F91-49CC-9EEF-3DC90DEE53B6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71061EF5-202B-47A7-88F7-5663BE452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617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F511AE0C-DB37-479C-9CD0-9D354477AA8D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7" name="Rectangle 28">
            <a:extLst>
              <a:ext uri="{FF2B5EF4-FFF2-40B4-BE49-F238E27FC236}">
                <a16:creationId xmlns:a16="http://schemas.microsoft.com/office/drawing/2014/main" id="{FD94FA93-2F5C-4047-888F-95FB2FE06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8919" name="TextBox 10">
            <a:extLst>
              <a:ext uri="{FF2B5EF4-FFF2-40B4-BE49-F238E27FC236}">
                <a16:creationId xmlns:a16="http://schemas.microsoft.com/office/drawing/2014/main" id="{F48A4CFE-9595-41A2-AFD0-67E6420FA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95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네번째 장면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(#7)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을 클릭하면 컷이 확대되면서 화면 중앙에 제시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집 현관에서 유키와 에릭이 작별인사를 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고개를 숙여 인사하며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가십시오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고개를 숙여 인사하며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계십시오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애니메이션이 끝나면 자동으로 창이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0" name="TextBox 10">
            <a:extLst>
              <a:ext uri="{FF2B5EF4-FFF2-40B4-BE49-F238E27FC236}">
                <a16:creationId xmlns:a16="http://schemas.microsoft.com/office/drawing/2014/main" id="{F20BB6E0-A20C-4701-8F53-E87428C96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가십시오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계십시오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3D788A-A6B9-48D8-8268-E20681E43C7F}"/>
              </a:ext>
            </a:extLst>
          </p:cNvPr>
          <p:cNvSpPr/>
          <p:nvPr/>
        </p:nvSpPr>
        <p:spPr>
          <a:xfrm>
            <a:off x="2359025" y="1432694"/>
            <a:ext cx="3371944" cy="291415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927" name="TextBox 290">
            <a:extLst>
              <a:ext uri="{FF2B5EF4-FFF2-40B4-BE49-F238E27FC236}">
                <a16:creationId xmlns:a16="http://schemas.microsoft.com/office/drawing/2014/main" id="{4451B6F1-A27D-4832-B85B-AE6AE6BE1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1535882"/>
            <a:ext cx="33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8" name="TextBox 290">
            <a:extLst>
              <a:ext uri="{FF2B5EF4-FFF2-40B4-BE49-F238E27FC236}">
                <a16:creationId xmlns:a16="http://schemas.microsoft.com/office/drawing/2014/main" id="{AA66E679-761D-49E2-A3B0-277C2E185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25" y="1346969"/>
            <a:ext cx="338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9" name="TextBox 3">
            <a:extLst>
              <a:ext uri="{FF2B5EF4-FFF2-40B4-BE49-F238E27FC236}">
                <a16:creationId xmlns:a16="http://schemas.microsoft.com/office/drawing/2014/main" id="{D3637180-CD7A-4AB3-9B0B-97DA60FB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7292ED-D85E-4B94-8679-CF2F1C36F7DA}"/>
              </a:ext>
            </a:extLst>
          </p:cNvPr>
          <p:cNvSpPr/>
          <p:nvPr/>
        </p:nvSpPr>
        <p:spPr>
          <a:xfrm>
            <a:off x="1331913" y="1672505"/>
            <a:ext cx="2505075" cy="15827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DA0523-A122-434C-9730-38FB6E20A2CA}"/>
              </a:ext>
            </a:extLst>
          </p:cNvPr>
          <p:cNvSpPr/>
          <p:nvPr/>
        </p:nvSpPr>
        <p:spPr>
          <a:xfrm>
            <a:off x="3919538" y="1672505"/>
            <a:ext cx="2505075" cy="15890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F1E09-80CE-47BB-8D7A-8AD5C1A1F340}"/>
              </a:ext>
            </a:extLst>
          </p:cNvPr>
          <p:cNvSpPr/>
          <p:nvPr/>
        </p:nvSpPr>
        <p:spPr>
          <a:xfrm>
            <a:off x="1320800" y="3340968"/>
            <a:ext cx="2505075" cy="158115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8EC882-9511-4ED1-8CE4-850C4A32F6FF}"/>
              </a:ext>
            </a:extLst>
          </p:cNvPr>
          <p:cNvSpPr/>
          <p:nvPr/>
        </p:nvSpPr>
        <p:spPr>
          <a:xfrm>
            <a:off x="3906838" y="3340968"/>
            <a:ext cx="2505075" cy="16002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C4C0C-6771-4DEE-8550-E072E0CCAC71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>
            <a:extLst>
              <a:ext uri="{FF2B5EF4-FFF2-40B4-BE49-F238E27FC236}">
                <a16:creationId xmlns:a16="http://schemas.microsoft.com/office/drawing/2014/main" id="{04FBFCA5-73FD-4C25-9C14-86B22EE11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2369418"/>
            <a:ext cx="2044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마주보고 인사하는 장면</a:t>
            </a: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B0FAC465-DE01-4348-9F55-091D661FC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2369418"/>
            <a:ext cx="22493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유키에게 꽃다발을 건네는 장면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2DD57A4B-3437-4347-9ED2-331B9CE4D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982" y="3923580"/>
            <a:ext cx="228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에릭이 식탁에 물을 쏟고 유키가 그것을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닦는 장면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564DC64D-C34C-418B-BDF7-7939C989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316" y="3923580"/>
            <a:ext cx="2044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유키의 집 현관에서 유키와 에릭이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작별인사를 하는 장면</a:t>
            </a:r>
          </a:p>
        </p:txBody>
      </p:sp>
      <p:sp>
        <p:nvSpPr>
          <p:cNvPr id="43" name="TextBox 290">
            <a:extLst>
              <a:ext uri="{FF2B5EF4-FFF2-40B4-BE49-F238E27FC236}">
                <a16:creationId xmlns:a16="http://schemas.microsoft.com/office/drawing/2014/main" id="{B6F04D65-1D28-4B3B-BF4B-5CCED8B75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2947268"/>
            <a:ext cx="3381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F6330262-3E07-479A-A405-2E8AEEACB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2947268"/>
            <a:ext cx="33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3C5CF661-04A7-4E26-B8C9-D6E443166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3377480"/>
            <a:ext cx="3381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290">
            <a:extLst>
              <a:ext uri="{FF2B5EF4-FFF2-40B4-BE49-F238E27FC236}">
                <a16:creationId xmlns:a16="http://schemas.microsoft.com/office/drawing/2014/main" id="{75FDD8E1-D3EB-4DC4-8663-FBA5367B9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3369543"/>
            <a:ext cx="3381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7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6081207" y="4507207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05" y="1585094"/>
            <a:ext cx="3337764" cy="2748746"/>
          </a:xfrm>
          <a:prstGeom prst="rect">
            <a:avLst/>
          </a:prstGeom>
        </p:spPr>
      </p:pic>
      <p:sp>
        <p:nvSpPr>
          <p:cNvPr id="49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722" y="418587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3" name="타원형 설명선 7">
            <a:extLst>
              <a:ext uri="{FF2B5EF4-FFF2-40B4-BE49-F238E27FC236}">
                <a16:creationId xmlns:a16="http://schemas.microsoft.com/office/drawing/2014/main" id="{590B8269-1F0E-47C8-8CA5-0B5117D03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517" y="1645418"/>
            <a:ext cx="792162" cy="719138"/>
          </a:xfrm>
          <a:prstGeom prst="wedgeEllipseCallout">
            <a:avLst>
              <a:gd name="adj1" fmla="val 73417"/>
              <a:gd name="adj2" fmla="val 28671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4" name="직사각형 3">
            <a:extLst>
              <a:ext uri="{FF2B5EF4-FFF2-40B4-BE49-F238E27FC236}">
                <a16:creationId xmlns:a16="http://schemas.microsoft.com/office/drawing/2014/main" id="{AD5471B9-0261-4C14-8676-3B313647C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4388" y="1902024"/>
            <a:ext cx="105043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안녕히 계십시오</a:t>
            </a:r>
            <a:r>
              <a:rPr lang="en-US" altLang="ko-KR" sz="900" dirty="0">
                <a:latin typeface="맑은 고딕" panose="020B0503020000020004" pitchFamily="34" charset="-127"/>
              </a:rPr>
              <a:t>.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sp>
        <p:nvSpPr>
          <p:cNvPr id="38925" name="타원형 설명선 7">
            <a:extLst>
              <a:ext uri="{FF2B5EF4-FFF2-40B4-BE49-F238E27FC236}">
                <a16:creationId xmlns:a16="http://schemas.microsoft.com/office/drawing/2014/main" id="{26836449-C1D2-493E-A62C-FB06ED4ED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013" y="1340619"/>
            <a:ext cx="792162" cy="719138"/>
          </a:xfrm>
          <a:prstGeom prst="wedgeEllipseCallout">
            <a:avLst>
              <a:gd name="adj1" fmla="val -69546"/>
              <a:gd name="adj2" fmla="val 27505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26" name="직사각형 3">
            <a:extLst>
              <a:ext uri="{FF2B5EF4-FFF2-40B4-BE49-F238E27FC236}">
                <a16:creationId xmlns:a16="http://schemas.microsoft.com/office/drawing/2014/main" id="{0DD8CC91-69C8-44EC-BEED-ACC5B7D39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585094"/>
            <a:ext cx="11903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lang="ko-KR" altLang="en-US" sz="900" dirty="0">
                <a:latin typeface="맑은 고딕" panose="020B0503020000020004" pitchFamily="34" charset="-127"/>
              </a:rPr>
              <a:t>안녕히 가십시오</a:t>
            </a:r>
            <a:r>
              <a:rPr lang="en-US" altLang="ko-KR" sz="900" dirty="0">
                <a:latin typeface="맑은 고딕" panose="020B0503020000020004" pitchFamily="34" charset="-127"/>
              </a:rPr>
              <a:t>.</a:t>
            </a:r>
            <a:endParaRPr lang="ko-KR" altLang="en-US" sz="900" dirty="0">
              <a:latin typeface="맑은 고딕" panose="020B0503020000020004" pitchFamily="34" charset="-127"/>
            </a:endParaRPr>
          </a:p>
        </p:txBody>
      </p:sp>
      <p:sp>
        <p:nvSpPr>
          <p:cNvPr id="42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424" y="1571762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006" y="141277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22" y="2200389"/>
            <a:ext cx="975274" cy="1157325"/>
          </a:xfrm>
          <a:prstGeom prst="rect">
            <a:avLst/>
          </a:prstGeom>
        </p:spPr>
      </p:pic>
      <p:sp>
        <p:nvSpPr>
          <p:cNvPr id="3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9F9126-89BD-4747-86F6-E7DB7DB4960B}"/>
              </a:ext>
            </a:extLst>
          </p:cNvPr>
          <p:cNvSpPr txBox="1"/>
          <p:nvPr/>
        </p:nvSpPr>
        <p:spPr>
          <a:xfrm>
            <a:off x="7840970" y="354722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2D_0104.mp4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53BDFB-F736-412F-A838-660DB1DB25C3}"/>
              </a:ext>
            </a:extLst>
          </p:cNvPr>
          <p:cNvGrpSpPr/>
          <p:nvPr/>
        </p:nvGrpSpPr>
        <p:grpSpPr>
          <a:xfrm>
            <a:off x="2266950" y="1228025"/>
            <a:ext cx="916137" cy="261256"/>
            <a:chOff x="6657596" y="1567435"/>
            <a:chExt cx="916137" cy="26125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ACC8D25-2119-4223-B213-41185D4C91E2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3EDF1EC-DAE9-45F3-9976-A4297569D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89819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F48A4CFE-9595-41A2-AFD0-67E6420FA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차분한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앞서 배운 내용이 화면에 표시됨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누르면 해당되는 문장에 대한 교사의 발화가 재생됨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06902"/>
            <a:ext cx="4724400" cy="2800350"/>
          </a:xfrm>
          <a:prstGeom prst="rect">
            <a:avLst/>
          </a:prstGeom>
        </p:spPr>
      </p:pic>
      <p:sp>
        <p:nvSpPr>
          <p:cNvPr id="5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24208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373216"/>
            <a:ext cx="7567822" cy="2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29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141" y="2092206"/>
            <a:ext cx="45365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확장 어휘</a:t>
            </a:r>
            <a:r>
              <a:rPr lang="en-US" altLang="ko-KR" dirty="0"/>
              <a:t>2</a:t>
            </a:r>
            <a:r>
              <a:rPr lang="ko-KR" altLang="en-US" dirty="0"/>
              <a:t> 연습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9BC99FE-B0A1-4580-9E4C-746B9A8B9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 연습을 하겠습니다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31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혼자 말하기 연습을 하는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 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자막표시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좌하단에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‘INDEX’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창이 자동으로 열리며 버튼이 위로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대화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PPT8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PPT22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PPT49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 68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PPT75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어휘 목록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PPT81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1" y="2924944"/>
            <a:ext cx="2582469" cy="1832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5029145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어휘 목록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445" y="4291864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1 </a:t>
            </a:r>
            <a:r>
              <a:rPr lang="ko-KR" altLang="en-US" sz="700" dirty="0"/>
              <a:t>연습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865" y="3796029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대화 어휘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865" y="4044715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4532508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2</a:t>
            </a:r>
            <a:endParaRPr lang="ko-KR" alt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181472" y="4786274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2 </a:t>
            </a:r>
            <a:r>
              <a:rPr lang="ko-KR" altLang="en-US" sz="700" dirty="0"/>
              <a:t>연습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375576"/>
            <a:ext cx="7567822" cy="2481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86DD02-2CA6-44C2-AF52-75984BBC1568}"/>
              </a:ext>
            </a:extLst>
          </p:cNvPr>
          <p:cNvSpPr/>
          <p:nvPr/>
        </p:nvSpPr>
        <p:spPr>
          <a:xfrm>
            <a:off x="7884368" y="815975"/>
            <a:ext cx="1172319" cy="196495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F87AB7-004D-4DE5-9D9B-15EC8F43C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31" y="2844753"/>
            <a:ext cx="1038663" cy="5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36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7292ED-D85E-4B94-8679-CF2F1C36F7DA}"/>
              </a:ext>
            </a:extLst>
          </p:cNvPr>
          <p:cNvSpPr/>
          <p:nvPr/>
        </p:nvSpPr>
        <p:spPr>
          <a:xfrm>
            <a:off x="1331913" y="1522807"/>
            <a:ext cx="2505075" cy="15827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DA0523-A122-434C-9730-38FB6E20A2CA}"/>
              </a:ext>
            </a:extLst>
          </p:cNvPr>
          <p:cNvSpPr/>
          <p:nvPr/>
        </p:nvSpPr>
        <p:spPr>
          <a:xfrm>
            <a:off x="3919538" y="1522807"/>
            <a:ext cx="2505075" cy="15890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FF1E09-80CE-47BB-8D7A-8AD5C1A1F340}"/>
              </a:ext>
            </a:extLst>
          </p:cNvPr>
          <p:cNvSpPr/>
          <p:nvPr/>
        </p:nvSpPr>
        <p:spPr>
          <a:xfrm>
            <a:off x="1320800" y="3191270"/>
            <a:ext cx="2505075" cy="158115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8EC882-9511-4ED1-8CE4-850C4A32F6FF}"/>
              </a:ext>
            </a:extLst>
          </p:cNvPr>
          <p:cNvSpPr/>
          <p:nvPr/>
        </p:nvSpPr>
        <p:spPr>
          <a:xfrm>
            <a:off x="3906838" y="3191270"/>
            <a:ext cx="2505075" cy="16002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897" name="Rectangle 28">
            <a:extLst>
              <a:ext uri="{FF2B5EF4-FFF2-40B4-BE49-F238E27FC236}">
                <a16:creationId xmlns:a16="http://schemas.microsoft.com/office/drawing/2014/main" id="{BFE12459-BDC5-4C50-A8D9-8BD19F2A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7899" name="TextBox 10">
            <a:extLst>
              <a:ext uri="{FF2B5EF4-FFF2-40B4-BE49-F238E27FC236}">
                <a16:creationId xmlns:a16="http://schemas.microsoft.com/office/drawing/2014/main" id="{EAE9FD88-F645-46AE-9FB0-1C92515EA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61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차분한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캐릭터가 화면 하단 좌측에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#4~#7.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시계방향으로 장면이 나타난다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우측 상단에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마우스 커서가 자동으로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자동으로 클릭하면 다음 화면으로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1" name="TextBox 1">
            <a:extLst>
              <a:ext uri="{FF2B5EF4-FFF2-40B4-BE49-F238E27FC236}">
                <a16:creationId xmlns:a16="http://schemas.microsoft.com/office/drawing/2014/main" id="{04FBFCA5-73FD-4C25-9C14-86B22EE11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4185" y="2219720"/>
            <a:ext cx="19736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식당에서 에릭이 유키에게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숟가락과 젓가락을 놓아주는 그림</a:t>
            </a:r>
          </a:p>
        </p:txBody>
      </p:sp>
      <p:sp>
        <p:nvSpPr>
          <p:cNvPr id="37902" name="TextBox 30">
            <a:extLst>
              <a:ext uri="{FF2B5EF4-FFF2-40B4-BE49-F238E27FC236}">
                <a16:creationId xmlns:a16="http://schemas.microsoft.com/office/drawing/2014/main" id="{B0FAC465-DE01-4348-9F55-091D661FC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7210" y="2219720"/>
            <a:ext cx="16129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레오와 윤아가 거리에 서서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고개를 숙여 인사하는 그림</a:t>
            </a:r>
          </a:p>
        </p:txBody>
      </p:sp>
      <p:sp>
        <p:nvSpPr>
          <p:cNvPr id="37903" name="TextBox 31">
            <a:extLst>
              <a:ext uri="{FF2B5EF4-FFF2-40B4-BE49-F238E27FC236}">
                <a16:creationId xmlns:a16="http://schemas.microsoft.com/office/drawing/2014/main" id="{2DD57A4B-3437-4347-9ED2-331B9CE4D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590" y="3773882"/>
            <a:ext cx="18533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 err="1">
                <a:latin typeface="나눔고딕" pitchFamily="50" charset="-127"/>
                <a:ea typeface="나눔고딕" pitchFamily="50" charset="-127"/>
              </a:rPr>
              <a:t>흐엉이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 휴대전화를 보다가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거리에서 행인과 부딪히는 그림</a:t>
            </a:r>
          </a:p>
        </p:txBody>
      </p:sp>
      <p:sp>
        <p:nvSpPr>
          <p:cNvPr id="37904" name="TextBox 32">
            <a:extLst>
              <a:ext uri="{FF2B5EF4-FFF2-40B4-BE49-F238E27FC236}">
                <a16:creationId xmlns:a16="http://schemas.microsoft.com/office/drawing/2014/main" id="{564DC64D-C34C-418B-BDF7-7939C989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971" y="3773882"/>
            <a:ext cx="16482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/>
            <a:r>
              <a:rPr lang="ko-KR" altLang="en-US" sz="1000" dirty="0" err="1">
                <a:latin typeface="나눔고딕" pitchFamily="50" charset="-127"/>
                <a:ea typeface="나눔고딕" pitchFamily="50" charset="-127"/>
              </a:rPr>
              <a:t>주앙의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 집 현관에서 </a:t>
            </a:r>
            <a:r>
              <a:rPr lang="ko-KR" altLang="en-US" sz="1000" dirty="0" err="1">
                <a:latin typeface="나눔고딕" pitchFamily="50" charset="-127"/>
                <a:ea typeface="나눔고딕" pitchFamily="50" charset="-127"/>
              </a:rPr>
              <a:t>주앙과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존이 작별 인사하는 그림</a:t>
            </a:r>
          </a:p>
        </p:txBody>
      </p:sp>
      <p:sp>
        <p:nvSpPr>
          <p:cNvPr id="37905" name="TextBox 290">
            <a:extLst>
              <a:ext uri="{FF2B5EF4-FFF2-40B4-BE49-F238E27FC236}">
                <a16:creationId xmlns:a16="http://schemas.microsoft.com/office/drawing/2014/main" id="{F0D2943E-DDB7-453E-B706-6F68CB92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98072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6" name="TextBox 290">
            <a:extLst>
              <a:ext uri="{FF2B5EF4-FFF2-40B4-BE49-F238E27FC236}">
                <a16:creationId xmlns:a16="http://schemas.microsoft.com/office/drawing/2014/main" id="{B6F04D65-1D28-4B3B-BF4B-5CCED8B75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279757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7" name="TextBox 290">
            <a:extLst>
              <a:ext uri="{FF2B5EF4-FFF2-40B4-BE49-F238E27FC236}">
                <a16:creationId xmlns:a16="http://schemas.microsoft.com/office/drawing/2014/main" id="{F6330262-3E07-479A-A405-2E8AEEACB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279757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8" name="TextBox 290">
            <a:extLst>
              <a:ext uri="{FF2B5EF4-FFF2-40B4-BE49-F238E27FC236}">
                <a16:creationId xmlns:a16="http://schemas.microsoft.com/office/drawing/2014/main" id="{3C5CF661-04A7-4E26-B8C9-D6E443166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63" y="322778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09" name="TextBox 290">
            <a:extLst>
              <a:ext uri="{FF2B5EF4-FFF2-40B4-BE49-F238E27FC236}">
                <a16:creationId xmlns:a16="http://schemas.microsoft.com/office/drawing/2014/main" id="{75FDD8E1-D3EB-4DC4-8663-FBA5367B9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321984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10" name="TextBox 10">
            <a:extLst>
              <a:ext uri="{FF2B5EF4-FFF2-40B4-BE49-F238E27FC236}">
                <a16:creationId xmlns:a16="http://schemas.microsoft.com/office/drawing/2014/main" id="{2B57FF86-0788-4DFF-A0CA-6D09CAF7A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#8.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보기와 같이 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7911" name="TextBox 3">
            <a:extLst>
              <a:ext uri="{FF2B5EF4-FFF2-40B4-BE49-F238E27FC236}">
                <a16:creationId xmlns:a16="http://schemas.microsoft.com/office/drawing/2014/main" id="{C370D129-11FF-4FFE-8168-E2CC779B8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34824A41-E9A8-4BED-81F3-285884F4EE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149076">
            <a:off x="1559618" y="2866552"/>
            <a:ext cx="109537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90">
            <a:extLst>
              <a:ext uri="{FF2B5EF4-FFF2-40B4-BE49-F238E27FC236}">
                <a16:creationId xmlns:a16="http://schemas.microsoft.com/office/drawing/2014/main" id="{B6F04D65-1D28-4B3B-BF4B-5CCED8B75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150" y="284725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3" y="3573016"/>
            <a:ext cx="1057332" cy="12918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32240" y="1412776"/>
            <a:ext cx="79208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보기</a:t>
            </a:r>
          </a:p>
        </p:txBody>
      </p:sp>
      <p:sp>
        <p:nvSpPr>
          <p:cNvPr id="2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9B520-8B9A-4D3F-A8F4-1E5FDA2785CF}"/>
              </a:ext>
            </a:extLst>
          </p:cNvPr>
          <p:cNvSpPr txBox="1"/>
          <p:nvPr/>
        </p:nvSpPr>
        <p:spPr>
          <a:xfrm>
            <a:off x="7840970" y="354722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2D_0105.mp4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8A9FB69-707C-4B82-9EC0-BB9B5806478D}"/>
              </a:ext>
            </a:extLst>
          </p:cNvPr>
          <p:cNvGrpSpPr/>
          <p:nvPr/>
        </p:nvGrpSpPr>
        <p:grpSpPr>
          <a:xfrm>
            <a:off x="1315305" y="1228055"/>
            <a:ext cx="916137" cy="261256"/>
            <a:chOff x="6657596" y="1567435"/>
            <a:chExt cx="916137" cy="26125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3BDD836-9174-4E1D-B4C2-1C1D2EBB6B2A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FC6AB62-454C-4807-8CD5-1E9C52FF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F4A3CC6-3794-4028-BB1B-ED8DBD58F02E}"/>
              </a:ext>
            </a:extLst>
          </p:cNvPr>
          <p:cNvSpPr txBox="1"/>
          <p:nvPr/>
        </p:nvSpPr>
        <p:spPr>
          <a:xfrm>
            <a:off x="7840970" y="3738816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2D_0106.mp4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A13B9F-4FC0-48FB-92AB-9171D2E33EEA}"/>
              </a:ext>
            </a:extLst>
          </p:cNvPr>
          <p:cNvSpPr txBox="1"/>
          <p:nvPr/>
        </p:nvSpPr>
        <p:spPr>
          <a:xfrm>
            <a:off x="7840970" y="3947821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2D_0107.mp4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2D4BF-4915-4473-8920-9073F4AF1DB8}"/>
              </a:ext>
            </a:extLst>
          </p:cNvPr>
          <p:cNvSpPr txBox="1"/>
          <p:nvPr/>
        </p:nvSpPr>
        <p:spPr>
          <a:xfrm>
            <a:off x="7840970" y="4130701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2D_0108.mp4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4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4">
            <a:extLst>
              <a:ext uri="{FF2B5EF4-FFF2-40B4-BE49-F238E27FC236}">
                <a16:creationId xmlns:a16="http://schemas.microsoft.com/office/drawing/2014/main" id="{12ABEB24-6E37-4616-A48D-F75F62182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3800022"/>
            <a:ext cx="4719860" cy="63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28">
            <a:extLst>
              <a:ext uri="{FF2B5EF4-FFF2-40B4-BE49-F238E27FC236}">
                <a16:creationId xmlns:a16="http://schemas.microsoft.com/office/drawing/2014/main" id="{167ED30C-A2F1-4963-9294-434AA1382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pic>
        <p:nvPicPr>
          <p:cNvPr id="23560" name="_x227696392" descr="EMB00002710bde9">
            <a:extLst>
              <a:ext uri="{FF2B5EF4-FFF2-40B4-BE49-F238E27FC236}">
                <a16:creationId xmlns:a16="http://schemas.microsoft.com/office/drawing/2014/main" id="{23371403-E761-4B0E-B293-C0003F35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68" y="1484784"/>
            <a:ext cx="3843338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TextBox 10">
            <a:extLst>
              <a:ext uri="{FF2B5EF4-FFF2-40B4-BE49-F238E27FC236}">
                <a16:creationId xmlns:a16="http://schemas.microsoft.com/office/drawing/2014/main" id="{EB210C5D-3935-437C-B6C8-FDB254FDB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먼저 인사하십시오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저는 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23564" name="TextBox 10">
            <a:extLst>
              <a:ext uri="{FF2B5EF4-FFF2-40B4-BE49-F238E27FC236}">
                <a16:creationId xmlns:a16="http://schemas.microsoft.com/office/drawing/2014/main" id="{6B70C170-5565-4510-BAEC-1A0A4BBC6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85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장면이 바뀌며 카메라 셔터가 닫혔다 열리는 효과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#40.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자막표시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입을 움직이며 고개를 까딱인다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음원은 나오지 않고 발화 텍스트만 흐리게 표시되었다가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유지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후 원래대로 되돌아감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#43.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에릭의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#44.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동시에 텍스트가 진하게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좌상단에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따라하기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듣고 대답하기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질문하고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우하단에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 발화 녹음하기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 녹음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활성화 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햄버거 메뉴 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햄버거 메뉴로 숨기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65" name="TextBox 11">
            <a:extLst>
              <a:ext uri="{FF2B5EF4-FFF2-40B4-BE49-F238E27FC236}">
                <a16:creationId xmlns:a16="http://schemas.microsoft.com/office/drawing/2014/main" id="{CD240D66-02A2-4F83-8FA9-A34AC816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2" y="3713068"/>
            <a:ext cx="5046753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유키 </a:t>
            </a:r>
            <a:r>
              <a:rPr kumimoji="0" lang="en-US" altLang="ko-KR" sz="1300" b="1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 b="1">
                <a:latin typeface="나눔바른펜" pitchFamily="50" charset="-127"/>
                <a:ea typeface="나눔바른펜" pitchFamily="50" charset="-127"/>
              </a:rPr>
              <a:t>? </a:t>
            </a:r>
            <a:r>
              <a:rPr kumimoji="0" lang="ko-KR" altLang="en-US" sz="1300" b="1">
                <a:latin typeface="나눔바른펜" pitchFamily="50" charset="-127"/>
                <a:ea typeface="나눔바른펜" pitchFamily="50" charset="-127"/>
              </a:rPr>
              <a:t>제 이름은 유키입니다</a:t>
            </a:r>
            <a:r>
              <a:rPr kumimoji="0" lang="en-US" altLang="ko-KR" sz="1300" b="1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에릭 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: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네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안녕하십니까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?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저는 에릭입니다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kumimoji="0" lang="ko-KR" altLang="en-US" sz="1300">
                <a:latin typeface="나눔바른펜" pitchFamily="50" charset="-127"/>
                <a:ea typeface="나눔바른펜" pitchFamily="50" charset="-127"/>
              </a:rPr>
              <a:t>미국 사람입니다</a:t>
            </a:r>
            <a:r>
              <a:rPr kumimoji="0" lang="en-US" altLang="ko-KR" sz="130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23566" name="TextBox 290">
            <a:extLst>
              <a:ext uri="{FF2B5EF4-FFF2-40B4-BE49-F238E27FC236}">
                <a16:creationId xmlns:a16="http://schemas.microsoft.com/office/drawing/2014/main" id="{F5F6E54B-C63E-4F35-88C6-C0BD6D244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377180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67" name="TextBox 290">
            <a:extLst>
              <a:ext uri="{FF2B5EF4-FFF2-40B4-BE49-F238E27FC236}">
                <a16:creationId xmlns:a16="http://schemas.microsoft.com/office/drawing/2014/main" id="{786ABA6F-B883-4D18-8D7B-229F2B852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406866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68" name="TextBox 3">
            <a:extLst>
              <a:ext uri="{FF2B5EF4-FFF2-40B4-BE49-F238E27FC236}">
                <a16:creationId xmlns:a16="http://schemas.microsoft.com/office/drawing/2014/main" id="{60F251E0-FA5F-4788-B098-8ABAED4E9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3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59621" y="2942670"/>
            <a:ext cx="1467395" cy="356750"/>
            <a:chOff x="6207499" y="3496596"/>
            <a:chExt cx="884781" cy="284444"/>
          </a:xfrm>
        </p:grpSpPr>
        <p:sp>
          <p:nvSpPr>
            <p:cNvPr id="34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35736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질문하고 듣기</a:t>
              </a:r>
            </a:p>
          </p:txBody>
        </p:sp>
      </p:grpSp>
      <p:grpSp>
        <p:nvGrpSpPr>
          <p:cNvPr id="40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1880" y="2466620"/>
            <a:ext cx="1467395" cy="356750"/>
            <a:chOff x="6207499" y="3496596"/>
            <a:chExt cx="884781" cy="284444"/>
          </a:xfrm>
        </p:grpSpPr>
        <p:sp>
          <p:nvSpPr>
            <p:cNvPr id="41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35736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듣고 대답하기</a:t>
              </a:r>
            </a:p>
          </p:txBody>
        </p:sp>
      </p:grpSp>
      <p:grpSp>
        <p:nvGrpSpPr>
          <p:cNvPr id="43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2445" y="1992564"/>
            <a:ext cx="1467395" cy="366713"/>
            <a:chOff x="6207499" y="3496596"/>
            <a:chExt cx="884781" cy="292388"/>
          </a:xfrm>
        </p:grpSpPr>
        <p:sp>
          <p:nvSpPr>
            <p:cNvPr id="44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789586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듣고 </a:t>
              </a:r>
              <a:r>
                <a:rPr lang="ko-KR" altLang="en-US" sz="1300" b="1" dirty="0" err="1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따라하기</a:t>
              </a:r>
              <a:endParaRPr lang="ko-KR" altLang="en-US" sz="1300" b="1" dirty="0">
                <a:solidFill>
                  <a:schemeClr val="bg1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6" name="그룹 8">
            <a:extLst>
              <a:ext uri="{FF2B5EF4-FFF2-40B4-BE49-F238E27FC236}">
                <a16:creationId xmlns:a16="http://schemas.microsoft.com/office/drawing/2014/main" id="{0F430B02-C869-438D-A535-EDC985B3F748}"/>
              </a:ext>
            </a:extLst>
          </p:cNvPr>
          <p:cNvGrpSpPr>
            <a:grpSpLocks/>
          </p:cNvGrpSpPr>
          <p:nvPr/>
        </p:nvGrpSpPr>
        <p:grpSpPr bwMode="auto">
          <a:xfrm>
            <a:off x="162445" y="1528471"/>
            <a:ext cx="1467395" cy="356750"/>
            <a:chOff x="6207499" y="3496596"/>
            <a:chExt cx="884781" cy="284444"/>
          </a:xfrm>
        </p:grpSpPr>
        <p:sp>
          <p:nvSpPr>
            <p:cNvPr id="47" name="사각형: 모서리가 접힌 도형 6">
              <a:extLst>
                <a:ext uri="{FF2B5EF4-FFF2-40B4-BE49-F238E27FC236}">
                  <a16:creationId xmlns:a16="http://schemas.microsoft.com/office/drawing/2014/main" id="{2A05585E-4191-473D-9DDD-6DDFBA6F2BE1}"/>
                </a:ext>
              </a:extLst>
            </p:cNvPr>
            <p:cNvSpPr/>
            <p:nvPr/>
          </p:nvSpPr>
          <p:spPr>
            <a:xfrm>
              <a:off x="6207499" y="3498186"/>
              <a:ext cx="884781" cy="282854"/>
            </a:xfrm>
            <a:prstGeom prst="foldedCorner">
              <a:avLst>
                <a:gd name="adj" fmla="val 50000"/>
              </a:avLst>
            </a:prstGeom>
            <a:solidFill>
              <a:srgbClr val="0B7F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3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6693404F-17A1-4573-94FA-0C063CF4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394" y="3496596"/>
              <a:ext cx="308522" cy="2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r>
                <a:rPr lang="ko-KR" altLang="en-US" sz="1300" b="1" dirty="0">
                  <a:solidFill>
                    <a:schemeClr val="bg1"/>
                  </a:solidFill>
                  <a:latin typeface="나눔바른펜" pitchFamily="50" charset="-127"/>
                  <a:ea typeface="나눔바른펜" pitchFamily="50" charset="-127"/>
                </a:rPr>
                <a:t>듣기</a:t>
              </a: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1" y="1132799"/>
            <a:ext cx="285180" cy="285180"/>
          </a:xfrm>
          <a:prstGeom prst="rect">
            <a:avLst/>
          </a:prstGeom>
        </p:spPr>
      </p:pic>
      <p:pic>
        <p:nvPicPr>
          <p:cNvPr id="38" name="_x269891424" descr="EMB000025e4067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22" y="4750511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_x269891856" descr="EMB000025e4067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35" y="4762924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121524" y="4689657"/>
            <a:ext cx="440214" cy="33912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3149" y="4649509"/>
            <a:ext cx="419424" cy="4194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933878" y="4957137"/>
            <a:ext cx="7216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(</a:t>
            </a:r>
            <a:r>
              <a:rPr lang="en-US" altLang="ko-KR" sz="700" dirty="0" err="1"/>
              <a:t>Click&amp;Click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sp>
        <p:nvSpPr>
          <p:cNvPr id="3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2616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1">
            <a:extLst>
              <a:ext uri="{FF2B5EF4-FFF2-40B4-BE49-F238E27FC236}">
                <a16:creationId xmlns:a16="http://schemas.microsoft.com/office/drawing/2014/main" id="{674E2285-DBA8-4E98-A7F8-797BB517DA52}"/>
              </a:ext>
            </a:extLst>
          </p:cNvPr>
          <p:cNvSpPr/>
          <p:nvPr/>
        </p:nvSpPr>
        <p:spPr>
          <a:xfrm>
            <a:off x="558006" y="650875"/>
            <a:ext cx="1133674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대화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135AB9-C61A-47B6-8549-536F1851A83F}"/>
              </a:ext>
            </a:extLst>
          </p:cNvPr>
          <p:cNvGrpSpPr/>
          <p:nvPr/>
        </p:nvGrpSpPr>
        <p:grpSpPr>
          <a:xfrm>
            <a:off x="2168525" y="1078045"/>
            <a:ext cx="905233" cy="261256"/>
            <a:chOff x="6659067" y="3729841"/>
            <a:chExt cx="905233" cy="26125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493FC8A-9038-4E2F-8A27-C932A9F1A87E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252B113-6E8D-4684-9E02-FD7C1360C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798819C-5E93-4637-8B64-1AD3823301B4}"/>
              </a:ext>
            </a:extLst>
          </p:cNvPr>
          <p:cNvSpPr txBox="1"/>
          <p:nvPr/>
        </p:nvSpPr>
        <p:spPr>
          <a:xfrm>
            <a:off x="6588125" y="2971836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파일명 </a:t>
            </a:r>
            <a:r>
              <a:rPr lang="en-US" altLang="ko-KR" sz="900" dirty="0">
                <a:solidFill>
                  <a:srgbClr val="FF0000"/>
                </a:solidFill>
              </a:rPr>
              <a:t>: 3D0103.mp4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88" y="2192927"/>
            <a:ext cx="2581664" cy="1876010"/>
          </a:xfrm>
          <a:prstGeom prst="rect">
            <a:avLst/>
          </a:prstGeom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1665F873-9768-45D4-80FB-3E4C35388A4C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Rectangle 28">
            <a:extLst>
              <a:ext uri="{FF2B5EF4-FFF2-40B4-BE49-F238E27FC236}">
                <a16:creationId xmlns:a16="http://schemas.microsoft.com/office/drawing/2014/main" id="{D8471069-B1C4-456D-91BD-E1EB9B453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9943" name="TextBox 10">
            <a:extLst>
              <a:ext uri="{FF2B5EF4-FFF2-40B4-BE49-F238E27FC236}">
                <a16:creationId xmlns:a16="http://schemas.microsoft.com/office/drawing/2014/main" id="{8BFD6FE6-FA72-48D8-B7BB-EB85AC656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2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단순한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식당에서 에릭이 유키의 앞에 숟가락과 젓가락을 놓아주는 영상이 나온다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에릭에게 소리없이 입술만 움직이면서 고개를 숙여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유키의 머리 위로 빈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뜬다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화면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죄송합니다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괜찮습니다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가십시오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계십시오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텍스트가 문장 단위로 나와서 왼쪽에서 오른쪽으로 이동한다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커서가 자동으로 움직여서 아래 흐르고 있는 텍스트 중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끌어서 빈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놓는다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유키의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자동으로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944" name="TextBox 10">
            <a:extLst>
              <a:ext uri="{FF2B5EF4-FFF2-40B4-BE49-F238E27FC236}">
                <a16:creationId xmlns:a16="http://schemas.microsoft.com/office/drawing/2014/main" id="{8BD709FB-2C04-4243-A0F3-36E5AB134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576CA8-7148-4891-A58C-D21F232BA749}"/>
              </a:ext>
            </a:extLst>
          </p:cNvPr>
          <p:cNvSpPr/>
          <p:nvPr/>
        </p:nvSpPr>
        <p:spPr>
          <a:xfrm>
            <a:off x="2124075" y="1556792"/>
            <a:ext cx="4008438" cy="27670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947" name="타원형 설명선 7">
            <a:extLst>
              <a:ext uri="{FF2B5EF4-FFF2-40B4-BE49-F238E27FC236}">
                <a16:creationId xmlns:a16="http://schemas.microsoft.com/office/drawing/2014/main" id="{A94C6258-4DAB-4582-9CFC-8D6DEC411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1693317"/>
            <a:ext cx="1068388" cy="941388"/>
          </a:xfrm>
          <a:prstGeom prst="wedgeEllipseCallout">
            <a:avLst>
              <a:gd name="adj1" fmla="val 45167"/>
              <a:gd name="adj2" fmla="val 43824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9949" name="그룹 1">
            <a:extLst>
              <a:ext uri="{FF2B5EF4-FFF2-40B4-BE49-F238E27FC236}">
                <a16:creationId xmlns:a16="http://schemas.microsoft.com/office/drawing/2014/main" id="{8C9E7B5C-DCF3-4AFC-B239-09C1BE469091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4446042"/>
            <a:ext cx="6337300" cy="508000"/>
            <a:chOff x="1043608" y="4825928"/>
            <a:chExt cx="6336704" cy="507830"/>
          </a:xfrm>
        </p:grpSpPr>
        <p:sp>
          <p:nvSpPr>
            <p:cNvPr id="39954" name="직사각형 49">
              <a:extLst>
                <a:ext uri="{FF2B5EF4-FFF2-40B4-BE49-F238E27FC236}">
                  <a16:creationId xmlns:a16="http://schemas.microsoft.com/office/drawing/2014/main" id="{2BE79E0A-78A6-4561-A036-CA093F6AB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4825928"/>
              <a:ext cx="6336704" cy="507830"/>
            </a:xfrm>
            <a:prstGeom prst="rect">
              <a:avLst/>
            </a:prstGeom>
            <a:solidFill>
              <a:srgbClr val="1F18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955" name="모서리가 둥근 직사각형 8">
              <a:extLst>
                <a:ext uri="{FF2B5EF4-FFF2-40B4-BE49-F238E27FC236}">
                  <a16:creationId xmlns:a16="http://schemas.microsoft.com/office/drawing/2014/main" id="{34B981A4-078C-46C5-8589-7E20D9EC4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913" y="4936680"/>
              <a:ext cx="965573" cy="28733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죄송합니다</a:t>
              </a:r>
            </a:p>
          </p:txBody>
        </p:sp>
        <p:sp>
          <p:nvSpPr>
            <p:cNvPr id="39956" name="모서리가 둥근 직사각형 68">
              <a:extLst>
                <a:ext uri="{FF2B5EF4-FFF2-40B4-BE49-F238E27FC236}">
                  <a16:creationId xmlns:a16="http://schemas.microsoft.com/office/drawing/2014/main" id="{718242CA-78C8-4663-B4FF-854EA9B7B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992" y="4935092"/>
              <a:ext cx="965573" cy="2889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감사합니다</a:t>
              </a:r>
            </a:p>
          </p:txBody>
        </p:sp>
        <p:sp>
          <p:nvSpPr>
            <p:cNvPr id="39957" name="모서리가 둥근 직사각형 69">
              <a:extLst>
                <a:ext uri="{FF2B5EF4-FFF2-40B4-BE49-F238E27FC236}">
                  <a16:creationId xmlns:a16="http://schemas.microsoft.com/office/drawing/2014/main" id="{33B1D9AD-0A44-4E57-BBA7-CC210CA16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583" y="4932965"/>
              <a:ext cx="964238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괜찮습니다</a:t>
              </a:r>
            </a:p>
          </p:txBody>
        </p:sp>
        <p:sp>
          <p:nvSpPr>
            <p:cNvPr id="39958" name="모서리가 둥근 직사각형 8">
              <a:extLst>
                <a:ext uri="{FF2B5EF4-FFF2-40B4-BE49-F238E27FC236}">
                  <a16:creationId xmlns:a16="http://schemas.microsoft.com/office/drawing/2014/main" id="{CC217155-6ABF-4B1B-B278-3A94B1D57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7839" y="4929643"/>
              <a:ext cx="965573" cy="28733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안녕하십니까</a:t>
              </a:r>
              <a:r>
                <a:rPr lang="en-US" altLang="ko-KR" sz="900" b="1">
                  <a:latin typeface="나눔고딕" pitchFamily="50" charset="-127"/>
                  <a:ea typeface="나눔고딕" pitchFamily="50" charset="-127"/>
                </a:rPr>
                <a:t>?</a:t>
              </a:r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959" name="모서리가 둥근 직사각형 68">
              <a:extLst>
                <a:ext uri="{FF2B5EF4-FFF2-40B4-BE49-F238E27FC236}">
                  <a16:creationId xmlns:a16="http://schemas.microsoft.com/office/drawing/2014/main" id="{27D44F87-9B45-45F7-98EB-E9A164096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095" y="4928055"/>
              <a:ext cx="965573" cy="2889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안녕히 가십시오</a:t>
              </a:r>
            </a:p>
          </p:txBody>
        </p:sp>
        <p:sp>
          <p:nvSpPr>
            <p:cNvPr id="39960" name="모서리가 둥근 직사각형 69">
              <a:extLst>
                <a:ext uri="{FF2B5EF4-FFF2-40B4-BE49-F238E27FC236}">
                  <a16:creationId xmlns:a16="http://schemas.microsoft.com/office/drawing/2014/main" id="{CA3470E4-9E56-444B-8F1F-DC85EB84D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5717" y="4928055"/>
              <a:ext cx="964238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안녕히 계십시오</a:t>
              </a:r>
            </a:p>
          </p:txBody>
        </p:sp>
      </p:grpSp>
      <p:sp>
        <p:nvSpPr>
          <p:cNvPr id="39950" name="모서리가 둥근 직사각형 69">
            <a:extLst>
              <a:ext uri="{FF2B5EF4-FFF2-40B4-BE49-F238E27FC236}">
                <a16:creationId xmlns:a16="http://schemas.microsoft.com/office/drawing/2014/main" id="{83C71FAE-A7A4-4113-8678-33AF5DBFE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738" y="2023517"/>
            <a:ext cx="963612" cy="2873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/>
            <a:endParaRPr lang="ko-KR" altLang="en-US" sz="9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951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784" y="177384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952" name="TextBox 290">
            <a:extLst>
              <a:ext uri="{FF2B5EF4-FFF2-40B4-BE49-F238E27FC236}">
                <a16:creationId xmlns:a16="http://schemas.microsoft.com/office/drawing/2014/main" id="{05C91C11-3979-4D90-9862-DC13DF87FDB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99308" y="4116547"/>
            <a:ext cx="4923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953" name="TextBox 3">
            <a:extLst>
              <a:ext uri="{FF2B5EF4-FFF2-40B4-BE49-F238E27FC236}">
                <a16:creationId xmlns:a16="http://schemas.microsoft.com/office/drawing/2014/main" id="{98FD719D-A5A8-4638-9B7A-5792E036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31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175289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441" y="560023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32240" y="1412776"/>
            <a:ext cx="79208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보기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D7702-9B9F-4CE8-AB5D-737E74B8699D}"/>
              </a:ext>
            </a:extLst>
          </p:cNvPr>
          <p:cNvSpPr txBox="1"/>
          <p:nvPr/>
        </p:nvSpPr>
        <p:spPr>
          <a:xfrm>
            <a:off x="7840970" y="5926609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2D_0105.mp4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F3F06D-9552-4026-9FB4-03A94156D9D6}"/>
              </a:ext>
            </a:extLst>
          </p:cNvPr>
          <p:cNvGrpSpPr/>
          <p:nvPr/>
        </p:nvGrpSpPr>
        <p:grpSpPr>
          <a:xfrm>
            <a:off x="1315305" y="1228055"/>
            <a:ext cx="916137" cy="261256"/>
            <a:chOff x="6657596" y="1567435"/>
            <a:chExt cx="916137" cy="26125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5762A3B-584F-413C-849D-AE1E6AB56799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D82C703-44C3-4340-A93A-6D2259BEA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861524"/>
            <a:ext cx="2841974" cy="2200238"/>
          </a:xfrm>
          <a:prstGeom prst="rect">
            <a:avLst/>
          </a:prstGeom>
        </p:spPr>
      </p:pic>
      <p:sp>
        <p:nvSpPr>
          <p:cNvPr id="39941" name="Rectangle 28">
            <a:extLst>
              <a:ext uri="{FF2B5EF4-FFF2-40B4-BE49-F238E27FC236}">
                <a16:creationId xmlns:a16="http://schemas.microsoft.com/office/drawing/2014/main" id="{D8471069-B1C4-456D-91BD-E1EB9B453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9943" name="TextBox 10">
            <a:extLst>
              <a:ext uri="{FF2B5EF4-FFF2-40B4-BE49-F238E27FC236}">
                <a16:creationId xmlns:a16="http://schemas.microsoft.com/office/drawing/2014/main" id="{8BFD6FE6-FA72-48D8-B7BB-EB85AC656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89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단순한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죄송합니다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괜찮습니다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가십시오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계십시오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텍스트가 문장 단위로 나와서 왼쪽에서 오른쪽으로 이동한다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레오와 윤아가 마주보고 거리에 서 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윤아가 레오에게 소리없이 입술만 움직이면서 고개를 숙여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윤아의 머리 위로 빈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뜬다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레오도 윤아에게 소리없이 입술만 움직이면서 고개를 숙여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레오의 머리 위로 빈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뜬다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#27. 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마우스로 드래그 해서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놓으면 윤아나 레오가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잘못된 문장을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넣으면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소리와 함께 원래 자리로 돌아감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#28.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곳에 맞는 답을 넣으면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버튼이 깜박인다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944" name="TextBox 10">
            <a:extLst>
              <a:ext uri="{FF2B5EF4-FFF2-40B4-BE49-F238E27FC236}">
                <a16:creationId xmlns:a16="http://schemas.microsoft.com/office/drawing/2014/main" id="{8BD709FB-2C04-4243-A0F3-36E5AB134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레오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윤아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576CA8-7148-4891-A58C-D21F232BA749}"/>
              </a:ext>
            </a:extLst>
          </p:cNvPr>
          <p:cNvSpPr/>
          <p:nvPr/>
        </p:nvSpPr>
        <p:spPr>
          <a:xfrm>
            <a:off x="2124075" y="1455068"/>
            <a:ext cx="4008438" cy="27670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947" name="타원형 설명선 7">
            <a:extLst>
              <a:ext uri="{FF2B5EF4-FFF2-40B4-BE49-F238E27FC236}">
                <a16:creationId xmlns:a16="http://schemas.microsoft.com/office/drawing/2014/main" id="{A94C6258-4DAB-4582-9CFC-8D6DEC411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1591593"/>
            <a:ext cx="1068388" cy="941388"/>
          </a:xfrm>
          <a:prstGeom prst="wedgeEllipseCallout">
            <a:avLst>
              <a:gd name="adj1" fmla="val 45167"/>
              <a:gd name="adj2" fmla="val 43824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9949" name="그룹 1">
            <a:extLst>
              <a:ext uri="{FF2B5EF4-FFF2-40B4-BE49-F238E27FC236}">
                <a16:creationId xmlns:a16="http://schemas.microsoft.com/office/drawing/2014/main" id="{8C9E7B5C-DCF3-4AFC-B239-09C1BE469091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4344318"/>
            <a:ext cx="6337300" cy="508000"/>
            <a:chOff x="1043608" y="4825928"/>
            <a:chExt cx="6336704" cy="507830"/>
          </a:xfrm>
        </p:grpSpPr>
        <p:sp>
          <p:nvSpPr>
            <p:cNvPr id="39954" name="직사각형 49">
              <a:extLst>
                <a:ext uri="{FF2B5EF4-FFF2-40B4-BE49-F238E27FC236}">
                  <a16:creationId xmlns:a16="http://schemas.microsoft.com/office/drawing/2014/main" id="{2BE79E0A-78A6-4561-A036-CA093F6AB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4825928"/>
              <a:ext cx="6336704" cy="507830"/>
            </a:xfrm>
            <a:prstGeom prst="rect">
              <a:avLst/>
            </a:prstGeom>
            <a:solidFill>
              <a:srgbClr val="1F18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955" name="모서리가 둥근 직사각형 8">
              <a:extLst>
                <a:ext uri="{FF2B5EF4-FFF2-40B4-BE49-F238E27FC236}">
                  <a16:creationId xmlns:a16="http://schemas.microsoft.com/office/drawing/2014/main" id="{34B981A4-078C-46C5-8589-7E20D9EC4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913" y="4936680"/>
              <a:ext cx="965573" cy="28733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죄송합니다</a:t>
              </a:r>
            </a:p>
          </p:txBody>
        </p:sp>
        <p:sp>
          <p:nvSpPr>
            <p:cNvPr id="39956" name="모서리가 둥근 직사각형 68">
              <a:extLst>
                <a:ext uri="{FF2B5EF4-FFF2-40B4-BE49-F238E27FC236}">
                  <a16:creationId xmlns:a16="http://schemas.microsoft.com/office/drawing/2014/main" id="{718242CA-78C8-4663-B4FF-854EA9B7B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992" y="4935092"/>
              <a:ext cx="965573" cy="2889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감사합니다</a:t>
              </a:r>
            </a:p>
          </p:txBody>
        </p:sp>
        <p:sp>
          <p:nvSpPr>
            <p:cNvPr id="39957" name="모서리가 둥근 직사각형 69">
              <a:extLst>
                <a:ext uri="{FF2B5EF4-FFF2-40B4-BE49-F238E27FC236}">
                  <a16:creationId xmlns:a16="http://schemas.microsoft.com/office/drawing/2014/main" id="{33B1D9AD-0A44-4E57-BBA7-CC210CA16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583" y="4932965"/>
              <a:ext cx="964238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괜찮습니다</a:t>
              </a:r>
            </a:p>
          </p:txBody>
        </p:sp>
        <p:sp>
          <p:nvSpPr>
            <p:cNvPr id="39958" name="모서리가 둥근 직사각형 8">
              <a:extLst>
                <a:ext uri="{FF2B5EF4-FFF2-40B4-BE49-F238E27FC236}">
                  <a16:creationId xmlns:a16="http://schemas.microsoft.com/office/drawing/2014/main" id="{CC217155-6ABF-4B1B-B278-3A94B1D57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7839" y="4929643"/>
              <a:ext cx="965573" cy="28733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안녕하십니까</a:t>
              </a:r>
            </a:p>
          </p:txBody>
        </p:sp>
        <p:sp>
          <p:nvSpPr>
            <p:cNvPr id="39959" name="모서리가 둥근 직사각형 68">
              <a:extLst>
                <a:ext uri="{FF2B5EF4-FFF2-40B4-BE49-F238E27FC236}">
                  <a16:creationId xmlns:a16="http://schemas.microsoft.com/office/drawing/2014/main" id="{27D44F87-9B45-45F7-98EB-E9A164096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095" y="4928055"/>
              <a:ext cx="965573" cy="2889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안녕히 가십시오</a:t>
              </a:r>
            </a:p>
          </p:txBody>
        </p:sp>
        <p:sp>
          <p:nvSpPr>
            <p:cNvPr id="39960" name="모서리가 둥근 직사각형 69">
              <a:extLst>
                <a:ext uri="{FF2B5EF4-FFF2-40B4-BE49-F238E27FC236}">
                  <a16:creationId xmlns:a16="http://schemas.microsoft.com/office/drawing/2014/main" id="{CA3470E4-9E56-444B-8F1F-DC85EB84D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5717" y="4928055"/>
              <a:ext cx="964238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안녕히 계십시오</a:t>
              </a:r>
            </a:p>
          </p:txBody>
        </p:sp>
      </p:grpSp>
      <p:sp>
        <p:nvSpPr>
          <p:cNvPr id="39950" name="모서리가 둥근 직사각형 69">
            <a:extLst>
              <a:ext uri="{FF2B5EF4-FFF2-40B4-BE49-F238E27FC236}">
                <a16:creationId xmlns:a16="http://schemas.microsoft.com/office/drawing/2014/main" id="{83C71FAE-A7A4-4113-8678-33AF5DBFE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738" y="1921793"/>
            <a:ext cx="963612" cy="2873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/>
            <a:endParaRPr lang="ko-KR" altLang="en-US" sz="9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951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784" y="167212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952" name="TextBox 290">
            <a:extLst>
              <a:ext uri="{FF2B5EF4-FFF2-40B4-BE49-F238E27FC236}">
                <a16:creationId xmlns:a16="http://schemas.microsoft.com/office/drawing/2014/main" id="{05C91C11-3979-4D90-9862-DC13DF87F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074" y="1496776"/>
            <a:ext cx="445729" cy="2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953" name="TextBox 3">
            <a:extLst>
              <a:ext uri="{FF2B5EF4-FFF2-40B4-BE49-F238E27FC236}">
                <a16:creationId xmlns:a16="http://schemas.microsoft.com/office/drawing/2014/main" id="{98FD719D-A5A8-4638-9B7A-5792E036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31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165117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형 설명선 7">
            <a:extLst>
              <a:ext uri="{FF2B5EF4-FFF2-40B4-BE49-F238E27FC236}">
                <a16:creationId xmlns:a16="http://schemas.microsoft.com/office/drawing/2014/main" id="{A94C6258-4DAB-4582-9CFC-8D6DEC411F0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72476" y="1340768"/>
            <a:ext cx="1340776" cy="1060882"/>
          </a:xfrm>
          <a:prstGeom prst="wedgeEllipseCallout">
            <a:avLst>
              <a:gd name="adj1" fmla="val 45167"/>
              <a:gd name="adj2" fmla="val 43824"/>
            </a:avLst>
          </a:prstGeom>
          <a:solidFill>
            <a:srgbClr val="DDE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endParaRPr lang="ko-KR" altLang="en-US" sz="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69">
            <a:extLst>
              <a:ext uri="{FF2B5EF4-FFF2-40B4-BE49-F238E27FC236}">
                <a16:creationId xmlns:a16="http://schemas.microsoft.com/office/drawing/2014/main" id="{83C71FAE-A7A4-4113-8678-33AF5DBFE54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59488" y="1670967"/>
            <a:ext cx="1209288" cy="32381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/>
            <a:endParaRPr lang="ko-KR" altLang="en-US" sz="9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290">
            <a:extLst>
              <a:ext uri="{FF2B5EF4-FFF2-40B4-BE49-F238E27FC236}">
                <a16:creationId xmlns:a16="http://schemas.microsoft.com/office/drawing/2014/main" id="{05C91C11-3979-4D90-9862-DC13DF87F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922" y="431010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290">
            <a:extLst>
              <a:ext uri="{FF2B5EF4-FFF2-40B4-BE49-F238E27FC236}">
                <a16:creationId xmlns:a16="http://schemas.microsoft.com/office/drawing/2014/main" id="{05C91C11-3979-4D90-9862-DC13DF87F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911" y="567972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D42951-C2C9-45A5-99EC-140C03C5FCC2}"/>
              </a:ext>
            </a:extLst>
          </p:cNvPr>
          <p:cNvSpPr txBox="1"/>
          <p:nvPr/>
        </p:nvSpPr>
        <p:spPr>
          <a:xfrm>
            <a:off x="7840970" y="6165304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2D_0106.mp4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D7F78F6-4AF0-47F1-8C17-998FF37ECE48}"/>
              </a:ext>
            </a:extLst>
          </p:cNvPr>
          <p:cNvGrpSpPr/>
          <p:nvPr/>
        </p:nvGrpSpPr>
        <p:grpSpPr>
          <a:xfrm>
            <a:off x="1315305" y="1228055"/>
            <a:ext cx="916137" cy="261256"/>
            <a:chOff x="6657596" y="1567435"/>
            <a:chExt cx="916137" cy="26125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48DA384-79F6-4BC4-8B85-04004F05897F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F6FE46-2DA0-48C0-98B2-129AC0B52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08982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1665F873-9768-45D4-80FB-3E4C35388A4C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Rectangle 28">
            <a:extLst>
              <a:ext uri="{FF2B5EF4-FFF2-40B4-BE49-F238E27FC236}">
                <a16:creationId xmlns:a16="http://schemas.microsoft.com/office/drawing/2014/main" id="{D8471069-B1C4-456D-91BD-E1EB9B453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9943" name="TextBox 10">
            <a:extLst>
              <a:ext uri="{FF2B5EF4-FFF2-40B4-BE49-F238E27FC236}">
                <a16:creationId xmlns:a16="http://schemas.microsoft.com/office/drawing/2014/main" id="{8BFD6FE6-FA72-48D8-B7BB-EB85AC656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00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#31.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단순한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죄송합니다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괜찮습니다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가십시오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계십시오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텍스트가 문장 단위로 나와서 왼쪽에서 오른쪽으로 이동한다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거리에서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스마트폰을 보면서 걷다가 다른 행인과 부딪힌다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먼저 소리없이 입술만 움직이면서 고개를 숙여 사과한다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 머리 위로 빈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뜬다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행인도 에릭에게 소리없이 입술만 움직이면서 손을 저으며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행인의 머리 위로 빈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뜬다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#36. 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죄송합니다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마우스로 드래그 해서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놓으면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죄송합니다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잘못된 문장을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넣으면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소리와 함께 원래 자리로 돌아감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#37. 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괜찮습니다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마우스로 드래그 해서 행인의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놓으면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괜찮습니다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잘못된 문장을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넣으면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소리와 함께 원래 자리로 돌아감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답을 맞추면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‘Next’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깜빡거린다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9944" name="TextBox 10">
            <a:extLst>
              <a:ext uri="{FF2B5EF4-FFF2-40B4-BE49-F238E27FC236}">
                <a16:creationId xmlns:a16="http://schemas.microsoft.com/office/drawing/2014/main" id="{8BD709FB-2C04-4243-A0F3-36E5AB134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#36.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죄송합니다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행인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괜찮습니다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576CA8-7148-4891-A58C-D21F232BA749}"/>
              </a:ext>
            </a:extLst>
          </p:cNvPr>
          <p:cNvSpPr/>
          <p:nvPr/>
        </p:nvSpPr>
        <p:spPr>
          <a:xfrm>
            <a:off x="2124075" y="1504702"/>
            <a:ext cx="4008438" cy="27670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9949" name="그룹 1">
            <a:extLst>
              <a:ext uri="{FF2B5EF4-FFF2-40B4-BE49-F238E27FC236}">
                <a16:creationId xmlns:a16="http://schemas.microsoft.com/office/drawing/2014/main" id="{8C9E7B5C-DCF3-4AFC-B239-09C1BE469091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4393952"/>
            <a:ext cx="6337300" cy="508000"/>
            <a:chOff x="1043608" y="4825928"/>
            <a:chExt cx="6336704" cy="507830"/>
          </a:xfrm>
        </p:grpSpPr>
        <p:sp>
          <p:nvSpPr>
            <p:cNvPr id="39954" name="직사각형 49">
              <a:extLst>
                <a:ext uri="{FF2B5EF4-FFF2-40B4-BE49-F238E27FC236}">
                  <a16:creationId xmlns:a16="http://schemas.microsoft.com/office/drawing/2014/main" id="{2BE79E0A-78A6-4561-A036-CA093F6AB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4825928"/>
              <a:ext cx="6336704" cy="507830"/>
            </a:xfrm>
            <a:prstGeom prst="rect">
              <a:avLst/>
            </a:prstGeom>
            <a:solidFill>
              <a:srgbClr val="1F18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955" name="모서리가 둥근 직사각형 8">
              <a:extLst>
                <a:ext uri="{FF2B5EF4-FFF2-40B4-BE49-F238E27FC236}">
                  <a16:creationId xmlns:a16="http://schemas.microsoft.com/office/drawing/2014/main" id="{34B981A4-078C-46C5-8589-7E20D9EC4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913" y="4936680"/>
              <a:ext cx="965573" cy="28733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죄송합니다</a:t>
              </a:r>
            </a:p>
          </p:txBody>
        </p:sp>
        <p:sp>
          <p:nvSpPr>
            <p:cNvPr id="39956" name="모서리가 둥근 직사각형 68">
              <a:extLst>
                <a:ext uri="{FF2B5EF4-FFF2-40B4-BE49-F238E27FC236}">
                  <a16:creationId xmlns:a16="http://schemas.microsoft.com/office/drawing/2014/main" id="{718242CA-78C8-4663-B4FF-854EA9B7B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992" y="4935092"/>
              <a:ext cx="965573" cy="2889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감사합니다</a:t>
              </a:r>
            </a:p>
          </p:txBody>
        </p:sp>
        <p:sp>
          <p:nvSpPr>
            <p:cNvPr id="39957" name="모서리가 둥근 직사각형 69">
              <a:extLst>
                <a:ext uri="{FF2B5EF4-FFF2-40B4-BE49-F238E27FC236}">
                  <a16:creationId xmlns:a16="http://schemas.microsoft.com/office/drawing/2014/main" id="{33B1D9AD-0A44-4E57-BBA7-CC210CA16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583" y="4932965"/>
              <a:ext cx="964238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괜찮습니다</a:t>
              </a:r>
            </a:p>
          </p:txBody>
        </p:sp>
        <p:sp>
          <p:nvSpPr>
            <p:cNvPr id="39958" name="모서리가 둥근 직사각형 8">
              <a:extLst>
                <a:ext uri="{FF2B5EF4-FFF2-40B4-BE49-F238E27FC236}">
                  <a16:creationId xmlns:a16="http://schemas.microsoft.com/office/drawing/2014/main" id="{CC217155-6ABF-4B1B-B278-3A94B1D57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7839" y="4929643"/>
              <a:ext cx="965573" cy="28733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안녕하십니까</a:t>
              </a:r>
              <a:r>
                <a:rPr lang="en-US" altLang="ko-KR" sz="900" b="1">
                  <a:latin typeface="나눔고딕" pitchFamily="50" charset="-127"/>
                  <a:ea typeface="나눔고딕" pitchFamily="50" charset="-127"/>
                </a:rPr>
                <a:t>?</a:t>
              </a:r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959" name="모서리가 둥근 직사각형 68">
              <a:extLst>
                <a:ext uri="{FF2B5EF4-FFF2-40B4-BE49-F238E27FC236}">
                  <a16:creationId xmlns:a16="http://schemas.microsoft.com/office/drawing/2014/main" id="{27D44F87-9B45-45F7-98EB-E9A164096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095" y="4928055"/>
              <a:ext cx="965573" cy="2889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안녕히 가십시오</a:t>
              </a:r>
            </a:p>
          </p:txBody>
        </p:sp>
        <p:sp>
          <p:nvSpPr>
            <p:cNvPr id="39960" name="모서리가 둥근 직사각형 69">
              <a:extLst>
                <a:ext uri="{FF2B5EF4-FFF2-40B4-BE49-F238E27FC236}">
                  <a16:creationId xmlns:a16="http://schemas.microsoft.com/office/drawing/2014/main" id="{CA3470E4-9E56-444B-8F1F-DC85EB84D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5717" y="4928055"/>
              <a:ext cx="964238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안녕히 계십시오</a:t>
              </a:r>
            </a:p>
          </p:txBody>
        </p:sp>
      </p:grpSp>
      <p:sp>
        <p:nvSpPr>
          <p:cNvPr id="39953" name="TextBox 3">
            <a:extLst>
              <a:ext uri="{FF2B5EF4-FFF2-40B4-BE49-F238E27FC236}">
                <a16:creationId xmlns:a16="http://schemas.microsoft.com/office/drawing/2014/main" id="{98FD719D-A5A8-4638-9B7A-5792E036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34" name="TextBox 290">
            <a:extLst>
              <a:ext uri="{FF2B5EF4-FFF2-40B4-BE49-F238E27FC236}">
                <a16:creationId xmlns:a16="http://schemas.microsoft.com/office/drawing/2014/main" id="{01C2863C-4873-4761-886D-C4FB35E48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5903" y="567534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290">
            <a:extLst>
              <a:ext uri="{FF2B5EF4-FFF2-40B4-BE49-F238E27FC236}">
                <a16:creationId xmlns:a16="http://schemas.microsoft.com/office/drawing/2014/main" id="{05C91C11-3979-4D90-9862-DC13DF87F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807" y="4217324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18" y="2062659"/>
            <a:ext cx="3096344" cy="216521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326280" y="1442790"/>
            <a:ext cx="1391882" cy="1095376"/>
            <a:chOff x="5326280" y="1874838"/>
            <a:chExt cx="1391882" cy="1095376"/>
          </a:xfrm>
        </p:grpSpPr>
        <p:sp>
          <p:nvSpPr>
            <p:cNvPr id="39952" name="TextBox 290">
              <a:extLst>
                <a:ext uri="{FF2B5EF4-FFF2-40B4-BE49-F238E27FC236}">
                  <a16:creationId xmlns:a16="http://schemas.microsoft.com/office/drawing/2014/main" id="{05C91C11-3979-4D90-9862-DC13DF87F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2664" y="2030846"/>
              <a:ext cx="4154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#36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타원형 설명선 7">
              <a:extLst>
                <a:ext uri="{FF2B5EF4-FFF2-40B4-BE49-F238E27FC236}">
                  <a16:creationId xmlns:a16="http://schemas.microsoft.com/office/drawing/2014/main" id="{A94C6258-4DAB-4582-9CFC-8D6DEC411F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326280" y="1874838"/>
              <a:ext cx="1018387" cy="1095376"/>
            </a:xfrm>
            <a:prstGeom prst="wedgeEllipseCallout">
              <a:avLst>
                <a:gd name="adj1" fmla="val 45167"/>
                <a:gd name="adj2" fmla="val 43824"/>
              </a:avLst>
            </a:prstGeom>
            <a:solidFill>
              <a:srgbClr val="DDE4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endParaRPr lang="ko-KR" altLang="en-US" sz="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69">
              <a:extLst>
                <a:ext uri="{FF2B5EF4-FFF2-40B4-BE49-F238E27FC236}">
                  <a16:creationId xmlns:a16="http://schemas.microsoft.com/office/drawing/2014/main" id="{83C71FAE-A7A4-4113-8678-33AF5DBFE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381677" y="2205037"/>
              <a:ext cx="918515" cy="33433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907704" y="1412776"/>
            <a:ext cx="1368152" cy="971194"/>
            <a:chOff x="2165350" y="2073275"/>
            <a:chExt cx="1368152" cy="971194"/>
          </a:xfrm>
        </p:grpSpPr>
        <p:sp>
          <p:nvSpPr>
            <p:cNvPr id="39947" name="타원형 설명선 7">
              <a:extLst>
                <a:ext uri="{FF2B5EF4-FFF2-40B4-BE49-F238E27FC236}">
                  <a16:creationId xmlns:a16="http://schemas.microsoft.com/office/drawing/2014/main" id="{A94C6258-4DAB-4582-9CFC-8D6DEC411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350" y="2073275"/>
              <a:ext cx="1368152" cy="971194"/>
            </a:xfrm>
            <a:prstGeom prst="wedgeEllipseCallout">
              <a:avLst>
                <a:gd name="adj1" fmla="val 45167"/>
                <a:gd name="adj2" fmla="val 43824"/>
              </a:avLst>
            </a:prstGeom>
            <a:solidFill>
              <a:srgbClr val="DDE4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endParaRPr lang="ko-KR" altLang="en-US" sz="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950" name="모서리가 둥근 직사각형 69">
              <a:extLst>
                <a:ext uri="{FF2B5EF4-FFF2-40B4-BE49-F238E27FC236}">
                  <a16:creationId xmlns:a16="http://schemas.microsoft.com/office/drawing/2014/main" id="{83C71FAE-A7A4-4113-8678-33AF5DBFE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866" y="2403475"/>
              <a:ext cx="963612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TextBox 290">
              <a:extLst>
                <a:ext uri="{FF2B5EF4-FFF2-40B4-BE49-F238E27FC236}">
                  <a16:creationId xmlns:a16="http://schemas.microsoft.com/office/drawing/2014/main" id="{F0D929F5-EEBF-4BD3-8C00-6770D603E7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784" y="2132856"/>
              <a:ext cx="4154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#37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9" name="TextBox 290">
            <a:extLst>
              <a:ext uri="{FF2B5EF4-FFF2-40B4-BE49-F238E27FC236}">
                <a16:creationId xmlns:a16="http://schemas.microsoft.com/office/drawing/2014/main" id="{05C91C11-3979-4D90-9862-DC13DF87F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6571" y="4227869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1A03E4-40C2-41CC-9ED5-85A10CD7C06E}"/>
              </a:ext>
            </a:extLst>
          </p:cNvPr>
          <p:cNvSpPr txBox="1"/>
          <p:nvPr/>
        </p:nvSpPr>
        <p:spPr>
          <a:xfrm>
            <a:off x="6878866" y="6404635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2D_0107.mp4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D7A3E85-466E-4D42-B328-AA45596058D7}"/>
              </a:ext>
            </a:extLst>
          </p:cNvPr>
          <p:cNvGrpSpPr/>
          <p:nvPr/>
        </p:nvGrpSpPr>
        <p:grpSpPr>
          <a:xfrm>
            <a:off x="1315305" y="1228055"/>
            <a:ext cx="916137" cy="261256"/>
            <a:chOff x="6657596" y="1567435"/>
            <a:chExt cx="916137" cy="26125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E0FCA1D-B4A2-4B14-B24F-999CC739B65C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9BA505A-3AB2-489B-880F-BCCC2FB94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550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221" y="1729110"/>
            <a:ext cx="3337764" cy="274874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638" y="2344405"/>
            <a:ext cx="975274" cy="1157325"/>
          </a:xfrm>
          <a:prstGeom prst="rect">
            <a:avLst/>
          </a:prstGeom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1665F873-9768-45D4-80FB-3E4C35388A4C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Rectangle 28">
            <a:extLst>
              <a:ext uri="{FF2B5EF4-FFF2-40B4-BE49-F238E27FC236}">
                <a16:creationId xmlns:a16="http://schemas.microsoft.com/office/drawing/2014/main" id="{D8471069-B1C4-456D-91BD-E1EB9B453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39943" name="TextBox 10">
            <a:extLst>
              <a:ext uri="{FF2B5EF4-FFF2-40B4-BE49-F238E27FC236}">
                <a16:creationId xmlns:a16="http://schemas.microsoft.com/office/drawing/2014/main" id="{8BFD6FE6-FA72-48D8-B7BB-EB85AC656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73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#40.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단순한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죄송합니다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괜찮습니다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안녕하십니까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가십시오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계십시오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라는 텍스트가 문장 단위로 나와서 왼쪽에서 오른쪽으로 이동한다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존이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집 현관에서 작별인사를 나눈다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존이 먼저 소리없이 입술만 움직이면서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존의 머리 위로 빈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뜬다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존에게 소리없이 입술만 움직이면서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머리 위로 빈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뜬다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#45. 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계십시오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마우스로 드래그 해서 존의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놓으면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계십시오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잘못된 문장을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넣으면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소리와 함께 원래 자리로 돌아감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#46. 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가십시오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마우스로 드래그 해서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놓으면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가십시오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＂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말함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잘못된 문장을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넣으면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“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소리와 함께 원래 자리로 돌아감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답이 맞으면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‘Next’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깜빡거림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39944" name="TextBox 10">
            <a:extLst>
              <a:ext uri="{FF2B5EF4-FFF2-40B4-BE49-F238E27FC236}">
                <a16:creationId xmlns:a16="http://schemas.microsoft.com/office/drawing/2014/main" id="{8BD709FB-2C04-4243-A0F3-36E5AB134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계십시오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#46.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주앙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안녕히 가십시오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576CA8-7148-4891-A58C-D21F232BA749}"/>
              </a:ext>
            </a:extLst>
          </p:cNvPr>
          <p:cNvSpPr/>
          <p:nvPr/>
        </p:nvSpPr>
        <p:spPr>
          <a:xfrm>
            <a:off x="2052091" y="1576710"/>
            <a:ext cx="4008438" cy="27670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948" name="TextBox 290">
            <a:extLst>
              <a:ext uri="{FF2B5EF4-FFF2-40B4-BE49-F238E27FC236}">
                <a16:creationId xmlns:a16="http://schemas.microsoft.com/office/drawing/2014/main" id="{A0B58678-1FB6-4F65-942E-795676A56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39424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9949" name="그룹 1">
            <a:extLst>
              <a:ext uri="{FF2B5EF4-FFF2-40B4-BE49-F238E27FC236}">
                <a16:creationId xmlns:a16="http://schemas.microsoft.com/office/drawing/2014/main" id="{8C9E7B5C-DCF3-4AFC-B239-09C1BE469091}"/>
              </a:ext>
            </a:extLst>
          </p:cNvPr>
          <p:cNvGrpSpPr>
            <a:grpSpLocks/>
          </p:cNvGrpSpPr>
          <p:nvPr/>
        </p:nvGrpSpPr>
        <p:grpSpPr bwMode="auto">
          <a:xfrm>
            <a:off x="971004" y="4465960"/>
            <a:ext cx="6337300" cy="508000"/>
            <a:chOff x="1043608" y="4825928"/>
            <a:chExt cx="6336704" cy="507830"/>
          </a:xfrm>
        </p:grpSpPr>
        <p:sp>
          <p:nvSpPr>
            <p:cNvPr id="39954" name="직사각형 49">
              <a:extLst>
                <a:ext uri="{FF2B5EF4-FFF2-40B4-BE49-F238E27FC236}">
                  <a16:creationId xmlns:a16="http://schemas.microsoft.com/office/drawing/2014/main" id="{2BE79E0A-78A6-4561-A036-CA093F6AB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4825928"/>
              <a:ext cx="6336704" cy="507830"/>
            </a:xfrm>
            <a:prstGeom prst="rect">
              <a:avLst/>
            </a:prstGeom>
            <a:solidFill>
              <a:srgbClr val="1F18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955" name="모서리가 둥근 직사각형 8">
              <a:extLst>
                <a:ext uri="{FF2B5EF4-FFF2-40B4-BE49-F238E27FC236}">
                  <a16:creationId xmlns:a16="http://schemas.microsoft.com/office/drawing/2014/main" id="{34B981A4-078C-46C5-8589-7E20D9EC4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913" y="4936680"/>
              <a:ext cx="965573" cy="28733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죄송합니다</a:t>
              </a:r>
            </a:p>
          </p:txBody>
        </p:sp>
        <p:sp>
          <p:nvSpPr>
            <p:cNvPr id="39956" name="모서리가 둥근 직사각형 68">
              <a:extLst>
                <a:ext uri="{FF2B5EF4-FFF2-40B4-BE49-F238E27FC236}">
                  <a16:creationId xmlns:a16="http://schemas.microsoft.com/office/drawing/2014/main" id="{718242CA-78C8-4663-B4FF-854EA9B7B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992" y="4935092"/>
              <a:ext cx="965573" cy="2889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감사합니다</a:t>
              </a:r>
            </a:p>
          </p:txBody>
        </p:sp>
        <p:sp>
          <p:nvSpPr>
            <p:cNvPr id="39957" name="모서리가 둥근 직사각형 69">
              <a:extLst>
                <a:ext uri="{FF2B5EF4-FFF2-40B4-BE49-F238E27FC236}">
                  <a16:creationId xmlns:a16="http://schemas.microsoft.com/office/drawing/2014/main" id="{33B1D9AD-0A44-4E57-BBA7-CC210CA16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583" y="4932965"/>
              <a:ext cx="964238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괜찮습니다</a:t>
              </a:r>
            </a:p>
          </p:txBody>
        </p:sp>
        <p:sp>
          <p:nvSpPr>
            <p:cNvPr id="39958" name="모서리가 둥근 직사각형 8">
              <a:extLst>
                <a:ext uri="{FF2B5EF4-FFF2-40B4-BE49-F238E27FC236}">
                  <a16:creationId xmlns:a16="http://schemas.microsoft.com/office/drawing/2014/main" id="{CC217155-6ABF-4B1B-B278-3A94B1D57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7839" y="4929643"/>
              <a:ext cx="965573" cy="28733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안녕하십니까</a:t>
              </a:r>
              <a:r>
                <a:rPr lang="en-US" altLang="ko-KR" sz="900" b="1">
                  <a:latin typeface="나눔고딕" pitchFamily="50" charset="-127"/>
                  <a:ea typeface="나눔고딕" pitchFamily="50" charset="-127"/>
                </a:rPr>
                <a:t>?</a:t>
              </a:r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959" name="모서리가 둥근 직사각형 68">
              <a:extLst>
                <a:ext uri="{FF2B5EF4-FFF2-40B4-BE49-F238E27FC236}">
                  <a16:creationId xmlns:a16="http://schemas.microsoft.com/office/drawing/2014/main" id="{27D44F87-9B45-45F7-98EB-E9A164096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095" y="4928055"/>
              <a:ext cx="965573" cy="28892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안녕히 가십시오</a:t>
              </a:r>
            </a:p>
          </p:txBody>
        </p:sp>
        <p:sp>
          <p:nvSpPr>
            <p:cNvPr id="39960" name="모서리가 둥근 직사각형 69">
              <a:extLst>
                <a:ext uri="{FF2B5EF4-FFF2-40B4-BE49-F238E27FC236}">
                  <a16:creationId xmlns:a16="http://schemas.microsoft.com/office/drawing/2014/main" id="{CA3470E4-9E56-444B-8F1F-DC85EB84D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5717" y="4928055"/>
              <a:ext cx="964238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r>
                <a:rPr lang="ko-KR" altLang="en-US" sz="900" b="1">
                  <a:latin typeface="나눔고딕" pitchFamily="50" charset="-127"/>
                  <a:ea typeface="나눔고딕" pitchFamily="50" charset="-127"/>
                </a:rPr>
                <a:t>안녕히 계십시오</a:t>
              </a:r>
            </a:p>
          </p:txBody>
        </p:sp>
      </p:grpSp>
      <p:sp>
        <p:nvSpPr>
          <p:cNvPr id="39951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800" y="179376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953" name="TextBox 3">
            <a:extLst>
              <a:ext uri="{FF2B5EF4-FFF2-40B4-BE49-F238E27FC236}">
                <a16:creationId xmlns:a16="http://schemas.microsoft.com/office/drawing/2014/main" id="{98FD719D-A5A8-4638-9B7A-5792E036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34" name="TextBox 290">
            <a:extLst>
              <a:ext uri="{FF2B5EF4-FFF2-40B4-BE49-F238E27FC236}">
                <a16:creationId xmlns:a16="http://schemas.microsoft.com/office/drawing/2014/main" id="{01C2863C-4873-4761-886D-C4FB35E48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167" y="567498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290">
            <a:extLst>
              <a:ext uri="{FF2B5EF4-FFF2-40B4-BE49-F238E27FC236}">
                <a16:creationId xmlns:a16="http://schemas.microsoft.com/office/drawing/2014/main" id="{05C91C11-3979-4D90-9862-DC13DF87F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2630" y="426316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54296" y="1514798"/>
            <a:ext cx="1314938" cy="1095376"/>
            <a:chOff x="5326280" y="1874838"/>
            <a:chExt cx="1314938" cy="1095376"/>
          </a:xfrm>
        </p:grpSpPr>
        <p:sp>
          <p:nvSpPr>
            <p:cNvPr id="39952" name="TextBox 290">
              <a:extLst>
                <a:ext uri="{FF2B5EF4-FFF2-40B4-BE49-F238E27FC236}">
                  <a16:creationId xmlns:a16="http://schemas.microsoft.com/office/drawing/2014/main" id="{05C91C11-3979-4D90-9862-DC13DF87F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2664" y="2030846"/>
              <a:ext cx="3385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#8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타원형 설명선 7">
              <a:extLst>
                <a:ext uri="{FF2B5EF4-FFF2-40B4-BE49-F238E27FC236}">
                  <a16:creationId xmlns:a16="http://schemas.microsoft.com/office/drawing/2014/main" id="{A94C6258-4DAB-4582-9CFC-8D6DEC411F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326280" y="1874838"/>
              <a:ext cx="1018387" cy="1095376"/>
            </a:xfrm>
            <a:prstGeom prst="wedgeEllipseCallout">
              <a:avLst>
                <a:gd name="adj1" fmla="val 45167"/>
                <a:gd name="adj2" fmla="val 43824"/>
              </a:avLst>
            </a:prstGeom>
            <a:solidFill>
              <a:srgbClr val="DDE4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endParaRPr lang="ko-KR" altLang="en-US" sz="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69">
              <a:extLst>
                <a:ext uri="{FF2B5EF4-FFF2-40B4-BE49-F238E27FC236}">
                  <a16:creationId xmlns:a16="http://schemas.microsoft.com/office/drawing/2014/main" id="{83C71FAE-A7A4-4113-8678-33AF5DBFE5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381677" y="2205037"/>
              <a:ext cx="918515" cy="33433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835720" y="1484784"/>
            <a:ext cx="1368152" cy="971194"/>
            <a:chOff x="2165350" y="2073275"/>
            <a:chExt cx="1368152" cy="971194"/>
          </a:xfrm>
        </p:grpSpPr>
        <p:sp>
          <p:nvSpPr>
            <p:cNvPr id="39947" name="타원형 설명선 7">
              <a:extLst>
                <a:ext uri="{FF2B5EF4-FFF2-40B4-BE49-F238E27FC236}">
                  <a16:creationId xmlns:a16="http://schemas.microsoft.com/office/drawing/2014/main" id="{A94C6258-4DAB-4582-9CFC-8D6DEC411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350" y="2073275"/>
              <a:ext cx="1368152" cy="971194"/>
            </a:xfrm>
            <a:prstGeom prst="wedgeEllipseCallout">
              <a:avLst>
                <a:gd name="adj1" fmla="val 45167"/>
                <a:gd name="adj2" fmla="val 43824"/>
              </a:avLst>
            </a:prstGeom>
            <a:solidFill>
              <a:srgbClr val="DDE4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endParaRPr lang="ko-KR" altLang="en-US" sz="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950" name="모서리가 둥근 직사각형 69">
              <a:extLst>
                <a:ext uri="{FF2B5EF4-FFF2-40B4-BE49-F238E27FC236}">
                  <a16:creationId xmlns:a16="http://schemas.microsoft.com/office/drawing/2014/main" id="{83C71FAE-A7A4-4113-8678-33AF5DBFE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866" y="2403475"/>
              <a:ext cx="963612" cy="28733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9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TextBox 290">
              <a:extLst>
                <a:ext uri="{FF2B5EF4-FFF2-40B4-BE49-F238E27FC236}">
                  <a16:creationId xmlns:a16="http://schemas.microsoft.com/office/drawing/2014/main" id="{F0D929F5-EEBF-4BD3-8C00-6770D603E7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784" y="2132856"/>
              <a:ext cx="3385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1" hangingPunct="1"/>
              <a:r>
                <a:rPr lang="en-US" altLang="ko-KR" sz="1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#7</a:t>
              </a:r>
              <a:endParaRPr lang="ko-KR" altLang="en-US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9" name="TextBox 290">
            <a:extLst>
              <a:ext uri="{FF2B5EF4-FFF2-40B4-BE49-F238E27FC236}">
                <a16:creationId xmlns:a16="http://schemas.microsoft.com/office/drawing/2014/main" id="{05C91C11-3979-4D90-9862-DC13DF87F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2729" y="428309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59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70C45A-B5D1-4610-8DF5-DA6AD0B8D97E}"/>
              </a:ext>
            </a:extLst>
          </p:cNvPr>
          <p:cNvSpPr txBox="1"/>
          <p:nvPr/>
        </p:nvSpPr>
        <p:spPr>
          <a:xfrm>
            <a:off x="6803645" y="6506819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2D_0108.mp4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F9066C9-CFF9-4609-A36D-3BD8026DCAEF}"/>
              </a:ext>
            </a:extLst>
          </p:cNvPr>
          <p:cNvGrpSpPr/>
          <p:nvPr/>
        </p:nvGrpSpPr>
        <p:grpSpPr>
          <a:xfrm>
            <a:off x="1315305" y="1228055"/>
            <a:ext cx="916137" cy="261256"/>
            <a:chOff x="6657596" y="1567435"/>
            <a:chExt cx="916137" cy="261256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28152934-2C93-46A2-88DC-B5D4A954BE3D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AA85E08-E62F-4A19-8F15-7BF4945C0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911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95536" y="1308048"/>
            <a:ext cx="6421923" cy="3231140"/>
            <a:chOff x="395536" y="1308048"/>
            <a:chExt cx="6421923" cy="3231140"/>
          </a:xfrm>
        </p:grpSpPr>
        <p:grpSp>
          <p:nvGrpSpPr>
            <p:cNvPr id="5" name="그룹 4"/>
            <p:cNvGrpSpPr/>
            <p:nvPr/>
          </p:nvGrpSpPr>
          <p:grpSpPr>
            <a:xfrm>
              <a:off x="3787165" y="1324325"/>
              <a:ext cx="2917137" cy="3214863"/>
              <a:chOff x="5076056" y="1197050"/>
              <a:chExt cx="2917137" cy="321486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5076056" y="1197051"/>
                <a:ext cx="2064957" cy="3214862"/>
                <a:chOff x="5076056" y="1197051"/>
                <a:chExt cx="2064957" cy="3214862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6569" r="22465"/>
                <a:stretch/>
              </p:blipFill>
              <p:spPr>
                <a:xfrm>
                  <a:off x="5673606" y="1197052"/>
                  <a:ext cx="1467407" cy="3214861"/>
                </a:xfrm>
                <a:prstGeom prst="rect">
                  <a:avLst/>
                </a:prstGeom>
              </p:spPr>
            </p:pic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8192" r="12548"/>
                <a:stretch/>
              </p:blipFill>
              <p:spPr>
                <a:xfrm>
                  <a:off x="5076056" y="1197051"/>
                  <a:ext cx="648072" cy="3214861"/>
                </a:xfrm>
                <a:prstGeom prst="rect">
                  <a:avLst/>
                </a:prstGeom>
              </p:spPr>
            </p:pic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2"/>
              <a:srcRect l="37039" r="50615"/>
              <a:stretch/>
            </p:blipFill>
            <p:spPr>
              <a:xfrm>
                <a:off x="7129097" y="1197050"/>
                <a:ext cx="864096" cy="3214861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485717" y="1308048"/>
              <a:ext cx="2975680" cy="3219995"/>
              <a:chOff x="716725" y="1526054"/>
              <a:chExt cx="2975680" cy="3219995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773742" y="1531186"/>
                <a:ext cx="2918663" cy="3214863"/>
                <a:chOff x="1816472" y="1266782"/>
                <a:chExt cx="2918663" cy="3214863"/>
              </a:xfrm>
            </p:grpSpPr>
            <p:grpSp>
              <p:nvGrpSpPr>
                <p:cNvPr id="20" name="그룹 19"/>
                <p:cNvGrpSpPr/>
                <p:nvPr/>
              </p:nvGrpSpPr>
              <p:grpSpPr>
                <a:xfrm>
                  <a:off x="1816472" y="1266783"/>
                  <a:ext cx="2064957" cy="3214862"/>
                  <a:chOff x="5076056" y="1197051"/>
                  <a:chExt cx="2064957" cy="3214862"/>
                </a:xfrm>
              </p:grpSpPr>
              <p:pic>
                <p:nvPicPr>
                  <p:cNvPr id="21" name="그림 20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6569" r="22465"/>
                  <a:stretch/>
                </p:blipFill>
                <p:spPr>
                  <a:xfrm>
                    <a:off x="5673606" y="1197052"/>
                    <a:ext cx="1467407" cy="3214861"/>
                  </a:xfrm>
                  <a:prstGeom prst="rect">
                    <a:avLst/>
                  </a:prstGeom>
                </p:spPr>
              </p:pic>
              <p:pic>
                <p:nvPicPr>
                  <p:cNvPr id="22" name="그림 21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8192" r="12548"/>
                  <a:stretch/>
                </p:blipFill>
                <p:spPr>
                  <a:xfrm>
                    <a:off x="5076056" y="1197051"/>
                    <a:ext cx="648072" cy="321486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7039" r="50615"/>
                <a:stretch/>
              </p:blipFill>
              <p:spPr>
                <a:xfrm>
                  <a:off x="3871039" y="1266782"/>
                  <a:ext cx="864096" cy="3214861"/>
                </a:xfrm>
                <a:prstGeom prst="rect">
                  <a:avLst/>
                </a:prstGeom>
              </p:spPr>
            </p:pic>
          </p:grp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2"/>
              <a:srcRect l="27779" r="62961"/>
              <a:stretch/>
            </p:blipFill>
            <p:spPr>
              <a:xfrm>
                <a:off x="716725" y="1526054"/>
                <a:ext cx="648072" cy="3214861"/>
              </a:xfrm>
              <a:prstGeom prst="rect">
                <a:avLst/>
              </a:prstGeom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395536" y="1332488"/>
              <a:ext cx="6421923" cy="135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BFD6FE6-FA72-48D8-B7BB-EB85AC656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단순한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위에서 배웠던 내용이 화면에 나온다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기본 화면은 한국어만 제시됨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클릭하면 빈칸에 자국어 번역이 나타난다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버튼은 교사의 모범 발화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Click&amp;Click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으로 동작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재녹음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및 재평가 가능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녹음된 내용의 일치도 평가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인공지능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%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표기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버튼은 녹음된 학생의 발화 재생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맨 처음 상태로 돌아감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5322" y="114072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201" y="1386943"/>
            <a:ext cx="216792" cy="2303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4622939"/>
            <a:ext cx="335149" cy="332899"/>
          </a:xfrm>
          <a:prstGeom prst="rect">
            <a:avLst/>
          </a:prstGeom>
        </p:spPr>
      </p:pic>
      <p:sp>
        <p:nvSpPr>
          <p:cNvPr id="57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158" y="1090733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#7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222" y="109454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110" y="108724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67061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988" y="4416075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TextBox 290">
            <a:extLst>
              <a:ext uri="{FF2B5EF4-FFF2-40B4-BE49-F238E27FC236}">
                <a16:creationId xmlns:a16="http://schemas.microsoft.com/office/drawing/2014/main" id="{F0D929F5-EEBF-4BD3-8C00-6770D603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111311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#9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34" y="1651483"/>
            <a:ext cx="216792" cy="23034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844824"/>
            <a:ext cx="216792" cy="230341"/>
          </a:xfrm>
          <a:prstGeom prst="rect">
            <a:avLst/>
          </a:prstGeom>
        </p:spPr>
      </p:pic>
      <p:sp>
        <p:nvSpPr>
          <p:cNvPr id="2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161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그림 6">
            <a:extLst>
              <a:ext uri="{FF2B5EF4-FFF2-40B4-BE49-F238E27FC236}">
                <a16:creationId xmlns:a16="http://schemas.microsoft.com/office/drawing/2014/main" id="{DF6FEB4D-94A9-436D-8628-89162520C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01713"/>
            <a:ext cx="763746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3">
            <a:extLst>
              <a:ext uri="{FF2B5EF4-FFF2-40B4-BE49-F238E27FC236}">
                <a16:creationId xmlns:a16="http://schemas.microsoft.com/office/drawing/2014/main" id="{2CCC73C2-A440-4B05-952D-BFE012A3D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6D3E8D-83F9-4E8F-BEF8-F15DE2B53DA5}"/>
              </a:ext>
            </a:extLst>
          </p:cNvPr>
          <p:cNvSpPr/>
          <p:nvPr/>
        </p:nvSpPr>
        <p:spPr>
          <a:xfrm>
            <a:off x="87313" y="1001713"/>
            <a:ext cx="7637462" cy="43910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8CFDA-A05D-4E67-92B7-C8D24DFFCB98}"/>
              </a:ext>
            </a:extLst>
          </p:cNvPr>
          <p:cNvSpPr txBox="1"/>
          <p:nvPr/>
        </p:nvSpPr>
        <p:spPr>
          <a:xfrm>
            <a:off x="3454386" y="2698716"/>
            <a:ext cx="111761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 dirty="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문법</a:t>
            </a: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BEB5E2F1-A001-4C29-9ED4-6485ED33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32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{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챕터시작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}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훈민정음의 페이지가 펼쳐지면 뒤로 넘어가고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페이지가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펼쳐지다가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중간 쯤에서 글자들이 위로 둥둥 떠오르고 아래 위로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흐려지면서 화면 중앙에 챕터 제목 텍스트 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좌하단에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‘INDEX’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창이 자동으로 열리며 버튼이 위로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PPT83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 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PPT92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 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PPT98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 104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 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PPT113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 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PPT118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512" y="4440235"/>
            <a:ext cx="1224136" cy="952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84060" y="3418570"/>
            <a:ext cx="1224136" cy="964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239" y="4960690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은</a:t>
            </a:r>
            <a:r>
              <a:rPr lang="en-US" altLang="ko-KR" sz="700" dirty="0"/>
              <a:t>/</a:t>
            </a:r>
            <a:r>
              <a:rPr lang="ko-KR" altLang="en-US" sz="700" dirty="0"/>
              <a:t>는 연습</a:t>
            </a:r>
            <a:r>
              <a:rPr lang="en-US" altLang="ko-KR" sz="700" dirty="0"/>
              <a:t>2</a:t>
            </a:r>
            <a:endParaRPr lang="ko-KR" altLang="en-US" sz="700" dirty="0"/>
          </a:p>
        </p:txBody>
      </p:sp>
      <p:sp>
        <p:nvSpPr>
          <p:cNvPr id="12" name="TextBox 11"/>
          <p:cNvSpPr txBox="1"/>
          <p:nvPr/>
        </p:nvSpPr>
        <p:spPr>
          <a:xfrm>
            <a:off x="537172" y="3933931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입니다 연습</a:t>
            </a:r>
            <a:r>
              <a:rPr lang="en-US" altLang="ko-KR" sz="700" dirty="0"/>
              <a:t>2</a:t>
            </a:r>
            <a:endParaRPr lang="ko-KR" alt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543592" y="3438096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입니다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592" y="3686782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입니다 연습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16" name="TextBox 15"/>
          <p:cNvSpPr txBox="1"/>
          <p:nvPr/>
        </p:nvSpPr>
        <p:spPr>
          <a:xfrm>
            <a:off x="531239" y="4464053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은</a:t>
            </a:r>
            <a:r>
              <a:rPr lang="en-US" altLang="ko-KR" sz="700" dirty="0"/>
              <a:t>/</a:t>
            </a:r>
            <a:r>
              <a:rPr lang="ko-KR" altLang="en-US" sz="700" dirty="0"/>
              <a:t>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199" y="4717819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은</a:t>
            </a:r>
            <a:r>
              <a:rPr lang="en-US" altLang="ko-KR" sz="700" dirty="0"/>
              <a:t>/</a:t>
            </a:r>
            <a:r>
              <a:rPr lang="ko-KR" altLang="en-US" sz="700" dirty="0"/>
              <a:t>는</a:t>
            </a:r>
            <a:r>
              <a:rPr lang="en-US" altLang="ko-KR" sz="700" dirty="0"/>
              <a:t> </a:t>
            </a:r>
            <a:r>
              <a:rPr lang="ko-KR" altLang="en-US" sz="700" dirty="0"/>
              <a:t>연습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3" name="TextBox 2"/>
          <p:cNvSpPr txBox="1"/>
          <p:nvPr/>
        </p:nvSpPr>
        <p:spPr>
          <a:xfrm>
            <a:off x="140791" y="4474907"/>
            <a:ext cx="4459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문법 </a:t>
            </a:r>
            <a:r>
              <a:rPr lang="en-US" altLang="ko-KR" sz="700" dirty="0"/>
              <a:t>2</a:t>
            </a:r>
            <a:endParaRPr lang="ko-KR" altLang="en-US" sz="700" dirty="0"/>
          </a:p>
        </p:txBody>
      </p:sp>
      <p:sp>
        <p:nvSpPr>
          <p:cNvPr id="21" name="TextBox 20"/>
          <p:cNvSpPr txBox="1"/>
          <p:nvPr/>
        </p:nvSpPr>
        <p:spPr>
          <a:xfrm>
            <a:off x="179512" y="3424879"/>
            <a:ext cx="4459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문법 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22" name="TextBox 21"/>
          <p:cNvSpPr txBox="1"/>
          <p:nvPr/>
        </p:nvSpPr>
        <p:spPr>
          <a:xfrm>
            <a:off x="531239" y="4184571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활동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1239" y="5192683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활동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1D187F-EDAB-4504-8E1D-55D8B0001BAE}"/>
              </a:ext>
            </a:extLst>
          </p:cNvPr>
          <p:cNvSpPr/>
          <p:nvPr/>
        </p:nvSpPr>
        <p:spPr>
          <a:xfrm>
            <a:off x="7884368" y="815975"/>
            <a:ext cx="1172319" cy="196495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227740F-02F0-4EFD-90C8-5E753DC20D6C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1" name="TextBox 10">
            <a:extLst>
              <a:ext uri="{FF2B5EF4-FFF2-40B4-BE49-F238E27FC236}">
                <a16:creationId xmlns:a16="http://schemas.microsoft.com/office/drawing/2014/main" id="{1C1A1674-7301-4AB0-BE7F-8E77CFE83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558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조용한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캐릭터 등장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인사한다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작아지며 화면 왼쪽으로 이동하면서 오른쪽으로 한국 지도가 커지며 나타난다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지도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지도가 커지며 서울 중심으로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클로즈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업 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서울을 가리킴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서울지도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밑에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서울입니다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이윤아의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992" name="TextBox 10">
            <a:extLst>
              <a:ext uri="{FF2B5EF4-FFF2-40B4-BE49-F238E27FC236}">
                <a16:creationId xmlns:a16="http://schemas.microsoft.com/office/drawing/2014/main" id="{8221800D-181C-467B-AAB4-A84DD3F60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문법을 공부합니다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서울입니다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41998" name="TextBox 3">
            <a:extLst>
              <a:ext uri="{FF2B5EF4-FFF2-40B4-BE49-F238E27FC236}">
                <a16:creationId xmlns:a16="http://schemas.microsoft.com/office/drawing/2014/main" id="{439F4F83-BD5A-463D-BB76-436A4F9FA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03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20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46230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288" y="500456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94" y="2868894"/>
            <a:ext cx="1352550" cy="1447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ABA9E7A-AC34-49EB-808B-A6E53F141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033" y="2721145"/>
            <a:ext cx="1586190" cy="159554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2" name="그룹 21"/>
          <p:cNvGrpSpPr/>
          <p:nvPr/>
        </p:nvGrpSpPr>
        <p:grpSpPr>
          <a:xfrm>
            <a:off x="2679895" y="1344514"/>
            <a:ext cx="2751138" cy="889000"/>
            <a:chOff x="2833911" y="3429000"/>
            <a:chExt cx="2751138" cy="889000"/>
          </a:xfrm>
        </p:grpSpPr>
        <p:pic>
          <p:nvPicPr>
            <p:cNvPr id="23" name="그림 23">
              <a:extLst>
                <a:ext uri="{FF2B5EF4-FFF2-40B4-BE49-F238E27FC236}">
                  <a16:creationId xmlns:a16="http://schemas.microsoft.com/office/drawing/2014/main" id="{8691415D-EA8D-428E-BDD5-A8A9754D3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11" y="3429000"/>
              <a:ext cx="2751138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5FD7DD7D-B800-4DED-8C74-EEB23DFB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872" y="3673475"/>
              <a:ext cx="15841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ko-KR" altLang="en-US" sz="2000" b="1" dirty="0">
                  <a:solidFill>
                    <a:srgbClr val="00B050"/>
                  </a:solidFill>
                  <a:latin typeface="나눔바른펜" pitchFamily="50" charset="-127"/>
                  <a:ea typeface="나눔바른펜" pitchFamily="50" charset="-127"/>
                </a:rPr>
                <a:t>입니다</a:t>
              </a:r>
              <a:endParaRPr kumimoji="0" lang="en-US" altLang="ko-KR" sz="2000" b="1" dirty="0">
                <a:solidFill>
                  <a:srgbClr val="00B050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798979"/>
            <a:ext cx="1190625" cy="1400175"/>
          </a:xfrm>
          <a:prstGeom prst="rect">
            <a:avLst/>
          </a:prstGeom>
        </p:spPr>
      </p:pic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0F33C0-02F4-4C2C-A82F-10612C0EEED2}"/>
              </a:ext>
            </a:extLst>
          </p:cNvPr>
          <p:cNvGrpSpPr/>
          <p:nvPr/>
        </p:nvGrpSpPr>
        <p:grpSpPr>
          <a:xfrm>
            <a:off x="271463" y="997628"/>
            <a:ext cx="916137" cy="261256"/>
            <a:chOff x="6657596" y="1567435"/>
            <a:chExt cx="916137" cy="26125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C58FC78-3B07-4FF9-AA35-B85D1291AD9F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E7B005-2FC0-4043-A960-739B5C1CE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9C03653-90E8-4A52-A76B-03288BB4F412}"/>
              </a:ext>
            </a:extLst>
          </p:cNvPr>
          <p:cNvSpPr txBox="1"/>
          <p:nvPr/>
        </p:nvSpPr>
        <p:spPr>
          <a:xfrm>
            <a:off x="7944078" y="614031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2D_0109.mp4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ADC5F5-E053-4FBE-AA90-E216D087EDC4}"/>
              </a:ext>
            </a:extLst>
          </p:cNvPr>
          <p:cNvGrpSpPr/>
          <p:nvPr/>
        </p:nvGrpSpPr>
        <p:grpSpPr>
          <a:xfrm>
            <a:off x="938616" y="4106626"/>
            <a:ext cx="916137" cy="261256"/>
            <a:chOff x="6657597" y="4147851"/>
            <a:chExt cx="916137" cy="26125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8485D8F-FB86-493A-B0D2-26212B52F00A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C13D74-4853-41A3-8298-4CF612D41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16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9227740F-02F0-4EFD-90C8-5E753DC20D6C}"/>
              </a:ext>
            </a:extLst>
          </p:cNvPr>
          <p:cNvCxnSpPr/>
          <p:nvPr/>
        </p:nvCxnSpPr>
        <p:spPr>
          <a:xfrm>
            <a:off x="101600" y="1268413"/>
            <a:ext cx="76136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9" name="Rectangle 28">
            <a:extLst>
              <a:ext uri="{FF2B5EF4-FFF2-40B4-BE49-F238E27FC236}">
                <a16:creationId xmlns:a16="http://schemas.microsoft.com/office/drawing/2014/main" id="{63624305-0618-465C-BC23-79DD0FD28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41991" name="TextBox 10">
            <a:extLst>
              <a:ext uri="{FF2B5EF4-FFF2-40B4-BE49-F238E27FC236}">
                <a16:creationId xmlns:a16="http://schemas.microsoft.com/office/drawing/2014/main" id="{1C1A1674-7301-4AB0-BE7F-8E77CFE83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서울지도가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커지면서 연세대학교가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클로즈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업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연세대학교를 가리킴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연세대학교 이미지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연세대학교입니다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연세대학교 이미지가 커지며 한국어학당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클로즈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업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한국어학당을 가리킴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한국어학당 이미지 하단에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연세대학교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한국어학당입니다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992" name="TextBox 10">
            <a:extLst>
              <a:ext uri="{FF2B5EF4-FFF2-40B4-BE49-F238E27FC236}">
                <a16:creationId xmlns:a16="http://schemas.microsoft.com/office/drawing/2014/main" id="{8221800D-181C-467B-AAB4-A84DD3F60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연세대학교입니다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연세대학교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한국어학당입니다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998" name="TextBox 3">
            <a:extLst>
              <a:ext uri="{FF2B5EF4-FFF2-40B4-BE49-F238E27FC236}">
                <a16:creationId xmlns:a16="http://schemas.microsoft.com/office/drawing/2014/main" id="{439F4F83-BD5A-463D-BB76-436A4F9FA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03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20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46230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290">
            <a:extLst>
              <a:ext uri="{FF2B5EF4-FFF2-40B4-BE49-F238E27FC236}">
                <a16:creationId xmlns:a16="http://schemas.microsoft.com/office/drawing/2014/main" id="{90140E0C-6AAF-4183-B4D7-50744D71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288" y="500456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504DCB-EBF7-48DF-8B45-B217D0D6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13" y="2419360"/>
            <a:ext cx="3255613" cy="216176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B80BA9-6BEF-43AD-88F6-95A5BE32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159" y="2491375"/>
            <a:ext cx="3279680" cy="216176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5FD7DD7D-B800-4DED-8C74-EEB23DFBE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1588989"/>
            <a:ext cx="15841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ko-KR" altLang="en-US" sz="2000" b="1" dirty="0">
                <a:solidFill>
                  <a:srgbClr val="00B050"/>
                </a:solidFill>
                <a:latin typeface="나눔바른펜" pitchFamily="50" charset="-127"/>
                <a:ea typeface="나눔바른펜" pitchFamily="50" charset="-127"/>
              </a:rPr>
              <a:t>입니다</a:t>
            </a:r>
            <a:endParaRPr kumimoji="0" lang="en-US" altLang="ko-KR" sz="2000" b="1" dirty="0">
              <a:solidFill>
                <a:srgbClr val="00B050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679895" y="1344514"/>
            <a:ext cx="2751138" cy="889000"/>
            <a:chOff x="2833911" y="3429000"/>
            <a:chExt cx="2751138" cy="889000"/>
          </a:xfrm>
        </p:grpSpPr>
        <p:pic>
          <p:nvPicPr>
            <p:cNvPr id="17" name="그림 23">
              <a:extLst>
                <a:ext uri="{FF2B5EF4-FFF2-40B4-BE49-F238E27FC236}">
                  <a16:creationId xmlns:a16="http://schemas.microsoft.com/office/drawing/2014/main" id="{8691415D-EA8D-428E-BDD5-A8A9754D3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11" y="3429000"/>
              <a:ext cx="2751138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5FD7DD7D-B800-4DED-8C74-EEB23DFB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872" y="3673475"/>
              <a:ext cx="15841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ko-KR" altLang="en-US" sz="2000" b="1" dirty="0">
                  <a:solidFill>
                    <a:srgbClr val="00B050"/>
                  </a:solidFill>
                  <a:latin typeface="나눔바른펜" pitchFamily="50" charset="-127"/>
                  <a:ea typeface="나눔바른펜" pitchFamily="50" charset="-127"/>
                </a:rPr>
                <a:t>입니다</a:t>
              </a:r>
              <a:endParaRPr kumimoji="0" lang="en-US" altLang="ko-KR" sz="2000" b="1" dirty="0">
                <a:solidFill>
                  <a:srgbClr val="00B050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1022C0-3264-4E11-8E92-C18F67009C40}"/>
              </a:ext>
            </a:extLst>
          </p:cNvPr>
          <p:cNvGrpSpPr/>
          <p:nvPr/>
        </p:nvGrpSpPr>
        <p:grpSpPr>
          <a:xfrm>
            <a:off x="271463" y="997628"/>
            <a:ext cx="916137" cy="261256"/>
            <a:chOff x="6657596" y="1567435"/>
            <a:chExt cx="916137" cy="26125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F152496-027B-4E16-9A4E-50DB48523091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279813F-1FEF-4100-A4EE-C86665117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2EB6A7-6092-45BE-900F-97377D5733CC}"/>
              </a:ext>
            </a:extLst>
          </p:cNvPr>
          <p:cNvSpPr txBox="1"/>
          <p:nvPr/>
        </p:nvSpPr>
        <p:spPr>
          <a:xfrm>
            <a:off x="7944078" y="614031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2D_0109.mp4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608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45" y="2728540"/>
            <a:ext cx="1352550" cy="14478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679895" y="1344514"/>
            <a:ext cx="2751138" cy="889000"/>
            <a:chOff x="2833911" y="3429000"/>
            <a:chExt cx="2751138" cy="889000"/>
          </a:xfrm>
        </p:grpSpPr>
        <p:pic>
          <p:nvPicPr>
            <p:cNvPr id="5" name="그림 23">
              <a:extLst>
                <a:ext uri="{FF2B5EF4-FFF2-40B4-BE49-F238E27FC236}">
                  <a16:creationId xmlns:a16="http://schemas.microsoft.com/office/drawing/2014/main" id="{8691415D-EA8D-428E-BDD5-A8A9754D3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11" y="3429000"/>
              <a:ext cx="2751138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5FD7DD7D-B800-4DED-8C74-EEB23DFB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872" y="3673475"/>
              <a:ext cx="15841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ko-KR" altLang="en-US" sz="2000" b="1" dirty="0">
                  <a:solidFill>
                    <a:srgbClr val="00B050"/>
                  </a:solidFill>
                  <a:latin typeface="나눔바른펜" pitchFamily="50" charset="-127"/>
                  <a:ea typeface="나눔바른펜" pitchFamily="50" charset="-127"/>
                </a:rPr>
                <a:t>입니다</a:t>
              </a:r>
              <a:endParaRPr kumimoji="0" lang="en-US" altLang="ko-KR" sz="2000" b="1" dirty="0">
                <a:solidFill>
                  <a:srgbClr val="00B050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7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852936"/>
            <a:ext cx="1190625" cy="140017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1C1A1674-7301-4AB0-BE7F-8E77CFE83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조용한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 좌측에 한국 지도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 우측에 한복 차림의 이윤아 등장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이름표가 반짝임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 지도 아래 텍스트 창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한국입니다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.’(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입니다는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붉은색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이윤아 캐릭터 아래 텍스트 창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이윤아입니다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.’(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입니다는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붉은색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b="1" dirty="0">
              <a:solidFill>
                <a:srgbClr val="2FA13D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4437112"/>
            <a:ext cx="2016224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한국</a:t>
            </a:r>
            <a:r>
              <a:rPr lang="ko-KR" altLang="en-US" dirty="0">
                <a:solidFill>
                  <a:srgbClr val="FF0000"/>
                </a:solidFill>
              </a:rPr>
              <a:t>입니다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0072" y="4437112"/>
            <a:ext cx="2016224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이윤아</a:t>
            </a:r>
            <a:r>
              <a:rPr lang="ko-KR" altLang="en-US" dirty="0" err="1">
                <a:solidFill>
                  <a:srgbClr val="FF0000"/>
                </a:solidFill>
              </a:rPr>
              <a:t>입니다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221800D-181C-467B-AAB4-A84DD3F60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오늘은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공부하겠습니다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63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5373216"/>
            <a:ext cx="7567822" cy="24812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BFAD32-C5B2-42C5-958E-E16908629443}"/>
              </a:ext>
            </a:extLst>
          </p:cNvPr>
          <p:cNvGrpSpPr/>
          <p:nvPr/>
        </p:nvGrpSpPr>
        <p:grpSpPr>
          <a:xfrm>
            <a:off x="271463" y="997628"/>
            <a:ext cx="916137" cy="261256"/>
            <a:chOff x="6657596" y="1567435"/>
            <a:chExt cx="916137" cy="261256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9F9B756-C714-43B3-B457-E907A4687F28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5DB49F-1B21-4AF8-938C-03DC493AD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9A0FB4-4208-4CFE-93B4-E54EEA3825F8}"/>
              </a:ext>
            </a:extLst>
          </p:cNvPr>
          <p:cNvSpPr txBox="1"/>
          <p:nvPr/>
        </p:nvSpPr>
        <p:spPr>
          <a:xfrm>
            <a:off x="7944078" y="614031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2D_0110.mp4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F649CD0-B02A-4A16-9607-54B7BCED2016}"/>
              </a:ext>
            </a:extLst>
          </p:cNvPr>
          <p:cNvGrpSpPr/>
          <p:nvPr/>
        </p:nvGrpSpPr>
        <p:grpSpPr>
          <a:xfrm>
            <a:off x="5770115" y="4121332"/>
            <a:ext cx="916137" cy="261256"/>
            <a:chOff x="6657597" y="4147851"/>
            <a:chExt cx="916137" cy="26125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E203059-2F68-444D-BD36-D7921099D177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3BAB250-367A-4D16-B653-7CFA0FF18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940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79895" y="1344514"/>
            <a:ext cx="2751138" cy="889000"/>
            <a:chOff x="2833911" y="3429000"/>
            <a:chExt cx="2751138" cy="889000"/>
          </a:xfrm>
        </p:grpSpPr>
        <p:pic>
          <p:nvPicPr>
            <p:cNvPr id="5" name="그림 23">
              <a:extLst>
                <a:ext uri="{FF2B5EF4-FFF2-40B4-BE49-F238E27FC236}">
                  <a16:creationId xmlns:a16="http://schemas.microsoft.com/office/drawing/2014/main" id="{8691415D-EA8D-428E-BDD5-A8A9754D3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11" y="3429000"/>
              <a:ext cx="2751138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5FD7DD7D-B800-4DED-8C74-EEB23DFB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872" y="3673475"/>
              <a:ext cx="15841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ko-KR" altLang="en-US" sz="2000" b="1" dirty="0">
                  <a:solidFill>
                    <a:srgbClr val="2FA13D"/>
                  </a:solidFill>
                  <a:latin typeface="나눔바른펜" pitchFamily="50" charset="-127"/>
                  <a:ea typeface="나눔바른펜" pitchFamily="50" charset="-127"/>
                </a:rPr>
                <a:t>입니다</a:t>
              </a:r>
              <a:endParaRPr kumimoji="0" lang="en-US" altLang="ko-KR" sz="2000" b="1" dirty="0">
                <a:solidFill>
                  <a:srgbClr val="2FA13D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7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C1A1674-7301-4AB0-BE7F-8E77CFE83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1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왼쪽 가슴에 이름표를 달고 있는 에릭이 서있음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에릭이 고개를 숙여 인사함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에릭의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3" name="_x976834040" descr="EMB000025e406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61" y="2759970"/>
            <a:ext cx="1492271" cy="194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8221800D-181C-467B-AAB4-A84DD3F60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89" y="1989099"/>
            <a:ext cx="1440031" cy="14400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83968" y="2564904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에릭입니다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64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5375576"/>
            <a:ext cx="7567822" cy="248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933786-FD7A-4318-9374-4E082B2AF017}"/>
              </a:ext>
            </a:extLst>
          </p:cNvPr>
          <p:cNvSpPr txBox="1"/>
          <p:nvPr/>
        </p:nvSpPr>
        <p:spPr>
          <a:xfrm>
            <a:off x="7944078" y="614031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2D_0111.mp4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DD3957-2B3B-4E7A-8855-16206553121D}"/>
              </a:ext>
            </a:extLst>
          </p:cNvPr>
          <p:cNvGrpSpPr/>
          <p:nvPr/>
        </p:nvGrpSpPr>
        <p:grpSpPr>
          <a:xfrm>
            <a:off x="3433346" y="4656256"/>
            <a:ext cx="916137" cy="261256"/>
            <a:chOff x="6657597" y="4147851"/>
            <a:chExt cx="916137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4158F22-0C9F-429B-A5F4-F3BEE4902779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7F5CD8D-22DB-4F92-8144-2F124D534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D9FC65-7058-482A-BFA6-F17CE5A1F0C9}"/>
              </a:ext>
            </a:extLst>
          </p:cNvPr>
          <p:cNvGrpSpPr/>
          <p:nvPr/>
        </p:nvGrpSpPr>
        <p:grpSpPr>
          <a:xfrm>
            <a:off x="155762" y="1103671"/>
            <a:ext cx="905233" cy="261256"/>
            <a:chOff x="6659067" y="3729841"/>
            <a:chExt cx="905233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A6B41B8-A2EE-40FB-B167-C56807EE244D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72C0B08-CDC8-42C6-80F7-1FBD1A575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17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6">
            <a:extLst>
              <a:ext uri="{FF2B5EF4-FFF2-40B4-BE49-F238E27FC236}">
                <a16:creationId xmlns:a16="http://schemas.microsoft.com/office/drawing/2014/main" id="{4D713696-31A5-4D2A-88B9-85A967B2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01713"/>
            <a:ext cx="763746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CBBD83-EA38-4305-920D-F83CDBA616F5}"/>
              </a:ext>
            </a:extLst>
          </p:cNvPr>
          <p:cNvSpPr/>
          <p:nvPr/>
        </p:nvSpPr>
        <p:spPr>
          <a:xfrm>
            <a:off x="161438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어휘</a:t>
            </a:r>
          </a:p>
        </p:txBody>
      </p:sp>
      <p:sp>
        <p:nvSpPr>
          <p:cNvPr id="24581" name="TextBox 3">
            <a:extLst>
              <a:ext uri="{FF2B5EF4-FFF2-40B4-BE49-F238E27FC236}">
                <a16:creationId xmlns:a16="http://schemas.microsoft.com/office/drawing/2014/main" id="{A496F33A-D33A-42DB-832C-3C2A847DE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01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6D3E8D-83F9-4E8F-BEF8-F15DE2B53DA5}"/>
              </a:ext>
            </a:extLst>
          </p:cNvPr>
          <p:cNvSpPr/>
          <p:nvPr/>
        </p:nvSpPr>
        <p:spPr>
          <a:xfrm>
            <a:off x="87313" y="1001713"/>
            <a:ext cx="7637462" cy="43910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8CFDA-A05D-4E67-92B7-C8D24DFFCB98}"/>
              </a:ext>
            </a:extLst>
          </p:cNvPr>
          <p:cNvSpPr txBox="1"/>
          <p:nvPr/>
        </p:nvSpPr>
        <p:spPr>
          <a:xfrm>
            <a:off x="3454386" y="2698716"/>
            <a:ext cx="111761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>
                <a:solidFill>
                  <a:srgbClr val="363636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어휘</a:t>
            </a:r>
            <a:endParaRPr lang="ko-KR" altLang="en-US" sz="4000" dirty="0">
              <a:solidFill>
                <a:srgbClr val="363636"/>
              </a:solidFill>
              <a:effectLst>
                <a:reflection blurRad="6350" stA="60000" endA="900" endPos="60000" dist="29997" dir="5400000" sy="-100000" algn="bl" rotWithShape="0"/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EB5E2F1-A001-4C29-9ED4-6485ED33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604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{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챕터시작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}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훈민정음의 페이지가 펼쳐지면 뒤로 넘어가고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페이지가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펼쳐지다가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중간 쯤에서 글자들이 위로 둥둥 떠오르고 아래 위로 움직임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경쾌한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BGM</a:t>
            </a: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화면이 흐려지면서 화면 중앙에 챕터 제목 텍스트 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좌하단에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‘INDEX’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창이 자동으로 열리며 버튼이 위로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펼쳐짐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대화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PPT8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PPT22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PPT49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 68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확장 어휘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연습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PPT75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어휘 목록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클릭시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PPT81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로 이동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101153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어휘 목록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445" y="4363872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1 </a:t>
            </a:r>
            <a:r>
              <a:rPr lang="ko-KR" altLang="en-US" sz="700" dirty="0"/>
              <a:t>연습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1865" y="3868037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대화 어휘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865" y="4116723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4604516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2</a:t>
            </a:r>
            <a:endParaRPr lang="ko-KR" alt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181472" y="4858282"/>
            <a:ext cx="864096" cy="20005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확장 어휘</a:t>
            </a:r>
            <a:r>
              <a:rPr lang="en-US" altLang="ko-KR" sz="700" dirty="0"/>
              <a:t>2 </a:t>
            </a:r>
            <a:r>
              <a:rPr lang="ko-KR" altLang="en-US" sz="700" dirty="0"/>
              <a:t>연습</a:t>
            </a:r>
          </a:p>
        </p:txBody>
      </p:sp>
      <p:sp>
        <p:nvSpPr>
          <p:cNvPr id="17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2616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50B55D-606F-43E7-8EA7-6A7C82B98F79}"/>
              </a:ext>
            </a:extLst>
          </p:cNvPr>
          <p:cNvSpPr/>
          <p:nvPr/>
        </p:nvSpPr>
        <p:spPr>
          <a:xfrm>
            <a:off x="7884368" y="815975"/>
            <a:ext cx="1172319" cy="196495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CFEC7D-71C6-445E-910B-58422B583F90}"/>
              </a:ext>
            </a:extLst>
          </p:cNvPr>
          <p:cNvGrpSpPr/>
          <p:nvPr/>
        </p:nvGrpSpPr>
        <p:grpSpPr>
          <a:xfrm>
            <a:off x="109784" y="1023500"/>
            <a:ext cx="916137" cy="261256"/>
            <a:chOff x="6657596" y="1985447"/>
            <a:chExt cx="916137" cy="26125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15172CA-A584-4286-BBE9-1C513D2C8DD1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42C4FE-4F53-4405-B1D0-02687767B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79895" y="1344514"/>
            <a:ext cx="2751138" cy="889000"/>
            <a:chOff x="2833911" y="3429000"/>
            <a:chExt cx="2751138" cy="889000"/>
          </a:xfrm>
        </p:grpSpPr>
        <p:pic>
          <p:nvPicPr>
            <p:cNvPr id="5" name="그림 23">
              <a:extLst>
                <a:ext uri="{FF2B5EF4-FFF2-40B4-BE49-F238E27FC236}">
                  <a16:creationId xmlns:a16="http://schemas.microsoft.com/office/drawing/2014/main" id="{8691415D-EA8D-428E-BDD5-A8A9754D3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911" y="3429000"/>
              <a:ext cx="2751138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5FD7DD7D-B800-4DED-8C74-EEB23DFB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872" y="3673475"/>
              <a:ext cx="15841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>
                <a:spcBef>
                  <a:spcPts val="500"/>
                </a:spcBef>
              </a:pPr>
              <a:r>
                <a:rPr kumimoji="0" lang="ko-KR" altLang="en-US" sz="2000" b="1" dirty="0">
                  <a:solidFill>
                    <a:srgbClr val="2FA13D"/>
                  </a:solidFill>
                  <a:latin typeface="나눔바른펜" pitchFamily="50" charset="-127"/>
                  <a:ea typeface="나눔바른펜" pitchFamily="50" charset="-127"/>
                </a:rPr>
                <a:t>입니다</a:t>
              </a:r>
              <a:endParaRPr kumimoji="0" lang="en-US" altLang="ko-KR" sz="2000" b="1" dirty="0">
                <a:solidFill>
                  <a:srgbClr val="2FA13D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7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8221800D-181C-467B-AAB4-A84DD3F60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pic>
        <p:nvPicPr>
          <p:cNvPr id="4097" name="_x151412480" descr="EMB000025e406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627037"/>
            <a:ext cx="2016224" cy="25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A1674-7301-4AB0-BE7F-8E77CFE83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1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왼쪽 가슴에 이름표를 달고 있는 </a:t>
            </a:r>
            <a:r>
              <a:rPr lang="ko-KR" altLang="en-US" sz="900" b="1" dirty="0">
                <a:latin typeface="나눔고딕" pitchFamily="50" charset="-127"/>
                <a:ea typeface="나눔고딕" pitchFamily="50" charset="-127"/>
              </a:rPr>
              <a:t>유키가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서있음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유키가 고개를 숙여 인사함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유키의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말풍선에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텍스트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40" y="1989099"/>
            <a:ext cx="1578854" cy="12958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8627" y="2420888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유키입니다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65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5375576"/>
            <a:ext cx="7567822" cy="248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ACCAA-C61D-42E5-BF7E-52089FE00522}"/>
              </a:ext>
            </a:extLst>
          </p:cNvPr>
          <p:cNvSpPr txBox="1"/>
          <p:nvPr/>
        </p:nvSpPr>
        <p:spPr>
          <a:xfrm>
            <a:off x="7944078" y="614031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2D_0112.mp4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1645858-6815-4F6E-A2D2-CFC0621C8995}"/>
              </a:ext>
            </a:extLst>
          </p:cNvPr>
          <p:cNvGrpSpPr/>
          <p:nvPr/>
        </p:nvGrpSpPr>
        <p:grpSpPr>
          <a:xfrm>
            <a:off x="93161" y="1047545"/>
            <a:ext cx="905233" cy="261256"/>
            <a:chOff x="6659067" y="3729841"/>
            <a:chExt cx="905233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38ECB13-781D-439F-B544-FD2047F70330}"/>
                </a:ext>
              </a:extLst>
            </p:cNvPr>
            <p:cNvSpPr/>
            <p:nvPr/>
          </p:nvSpPr>
          <p:spPr>
            <a:xfrm>
              <a:off x="6659067" y="3729841"/>
              <a:ext cx="905233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 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867B6A9-8E0F-4F6E-A7B3-332CBBB5D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3735021"/>
              <a:ext cx="288032" cy="17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8300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28">
            <a:extLst>
              <a:ext uri="{FF2B5EF4-FFF2-40B4-BE49-F238E27FC236}">
                <a16:creationId xmlns:a16="http://schemas.microsoft.com/office/drawing/2014/main" id="{40CC1D55-D3D2-48B7-94F2-517E2D9EA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0185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’ 앞에는 명사가 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명사는 사람이나 물건에 쓰이는 이름입니다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우리는 명사를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N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으로 쓰겠습니다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50186" name="그림 23">
            <a:extLst>
              <a:ext uri="{FF2B5EF4-FFF2-40B4-BE49-F238E27FC236}">
                <a16:creationId xmlns:a16="http://schemas.microsoft.com/office/drawing/2014/main" id="{D3F294D5-A588-4C52-8430-FD536938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03659"/>
            <a:ext cx="27511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7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692" y="1528434"/>
            <a:ext cx="20178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en-US" altLang="ko-KR" sz="2000" b="1" dirty="0">
                <a:solidFill>
                  <a:srgbClr val="00B050"/>
                </a:solidFill>
                <a:latin typeface="나눔바른펜" pitchFamily="50" charset="-127"/>
                <a:ea typeface="나눔바른펜" pitchFamily="50" charset="-127"/>
              </a:rPr>
              <a:t>_____</a:t>
            </a:r>
            <a:r>
              <a:rPr kumimoji="0" lang="ko-KR" altLang="en-US" sz="2000" b="1" dirty="0">
                <a:solidFill>
                  <a:srgbClr val="00B050"/>
                </a:solidFill>
                <a:latin typeface="나눔바른펜" pitchFamily="50" charset="-127"/>
                <a:ea typeface="나눔바른펜" pitchFamily="50" charset="-127"/>
              </a:rPr>
              <a:t>입니다</a:t>
            </a:r>
            <a:r>
              <a:rPr kumimoji="0" lang="en-US" altLang="ko-KR" sz="2000" b="1" dirty="0">
                <a:solidFill>
                  <a:srgbClr val="00B050"/>
                </a:solidFill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50192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441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‘N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화면 중앙에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부분이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초간 깜빡임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#4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동시에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명사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발음되는 순간에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스펠링이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텍스트 창 아래에 일렬로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책상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사과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이미지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내의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'N'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에서 점선 화살표가 출발하여 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책상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사과 이미지로 각각 이어지게 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화살표를 점선 화살표로 얇게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직선 모양보다는 곡선으로 입체적으로 표현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193" name="TextBox 3">
            <a:extLst>
              <a:ext uri="{FF2B5EF4-FFF2-40B4-BE49-F238E27FC236}">
                <a16:creationId xmlns:a16="http://schemas.microsoft.com/office/drawing/2014/main" id="{F17BDCF7-3E04-47FD-AEA1-E24236804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48" y="5229200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04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3" name="TextBox 290">
            <a:extLst>
              <a:ext uri="{FF2B5EF4-FFF2-40B4-BE49-F238E27FC236}">
                <a16:creationId xmlns:a16="http://schemas.microsoft.com/office/drawing/2014/main" id="{6CD6FF60-660C-4439-92DB-E71BE67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301" y="272803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#3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290">
            <a:extLst>
              <a:ext uri="{FF2B5EF4-FFF2-40B4-BE49-F238E27FC236}">
                <a16:creationId xmlns:a16="http://schemas.microsoft.com/office/drawing/2014/main" id="{6CD6FF60-660C-4439-92DB-E71BE67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625" y="2780928"/>
            <a:ext cx="5661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#4, 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TextBox 290">
            <a:extLst>
              <a:ext uri="{FF2B5EF4-FFF2-40B4-BE49-F238E27FC236}">
                <a16:creationId xmlns:a16="http://schemas.microsoft.com/office/drawing/2014/main" id="{6CD6FF60-660C-4439-92DB-E71BE67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232" y="371398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#8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1" name="_x976838216" descr="EMB000025e406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41" y="3169257"/>
            <a:ext cx="1210333" cy="133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919" y="3112521"/>
            <a:ext cx="1651548" cy="1433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512" y="3088555"/>
            <a:ext cx="949979" cy="12666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63888" y="148435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N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2401497">
            <a:off x="2384249" y="1862180"/>
            <a:ext cx="431564" cy="1133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3544061" y="2018129"/>
            <a:ext cx="431564" cy="1094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9226633">
            <a:off x="4686212" y="1822633"/>
            <a:ext cx="431564" cy="1434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DDC2E6-A8FF-4F9C-8A91-BCD8FB2756B1}"/>
              </a:ext>
            </a:extLst>
          </p:cNvPr>
          <p:cNvGrpSpPr/>
          <p:nvPr/>
        </p:nvGrpSpPr>
        <p:grpSpPr>
          <a:xfrm>
            <a:off x="271463" y="997628"/>
            <a:ext cx="916137" cy="261256"/>
            <a:chOff x="6657596" y="1567435"/>
            <a:chExt cx="916137" cy="261256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EB66CCD-916B-4042-9D10-EF4CF0B0B75E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8189406-2CBF-4905-B342-56EFE4A88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AD5DA7-C024-47F6-B07A-3B60603F5EF2}"/>
              </a:ext>
            </a:extLst>
          </p:cNvPr>
          <p:cNvSpPr txBox="1"/>
          <p:nvPr/>
        </p:nvSpPr>
        <p:spPr>
          <a:xfrm>
            <a:off x="7944078" y="614031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2D_0113.mp4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ADF884-AD31-4C02-B878-4D5A8FA546EB}"/>
              </a:ext>
            </a:extLst>
          </p:cNvPr>
          <p:cNvGrpSpPr/>
          <p:nvPr/>
        </p:nvGrpSpPr>
        <p:grpSpPr>
          <a:xfrm>
            <a:off x="1346923" y="4284982"/>
            <a:ext cx="916137" cy="261256"/>
            <a:chOff x="6657597" y="4147851"/>
            <a:chExt cx="916137" cy="26125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1AC77C8-3C85-49D2-B718-BDF5CF30A8CA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E4EE9CC-5A19-4DC4-BED4-10D44253F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36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28">
            <a:extLst>
              <a:ext uri="{FF2B5EF4-FFF2-40B4-BE49-F238E27FC236}">
                <a16:creationId xmlns:a16="http://schemas.microsoft.com/office/drawing/2014/main" id="{40CC1D55-D3D2-48B7-94F2-517E2D9EA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0185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따라 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pic>
        <p:nvPicPr>
          <p:cNvPr id="50186" name="그림 23">
            <a:extLst>
              <a:ext uri="{FF2B5EF4-FFF2-40B4-BE49-F238E27FC236}">
                <a16:creationId xmlns:a16="http://schemas.microsoft.com/office/drawing/2014/main" id="{D3F294D5-A588-4C52-8430-FD536938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64" y="2060848"/>
            <a:ext cx="27511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7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115" y="2410645"/>
            <a:ext cx="15556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en-US" altLang="ko-KR" sz="2000" b="1" u="sng" dirty="0">
                <a:latin typeface="나눔바른펜" pitchFamily="50" charset="-127"/>
                <a:ea typeface="나눔바른펜" pitchFamily="50" charset="-127"/>
              </a:rPr>
              <a:t>  N  </a:t>
            </a: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입니다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59FAB8-0E75-4FB4-A261-54843CA364AF}"/>
              </a:ext>
            </a:extLst>
          </p:cNvPr>
          <p:cNvSpPr/>
          <p:nvPr/>
        </p:nvSpPr>
        <p:spPr>
          <a:xfrm>
            <a:off x="3889672" y="2480495"/>
            <a:ext cx="431800" cy="230188"/>
          </a:xfrm>
          <a:prstGeom prst="rect">
            <a:avLst/>
          </a:prstGeom>
          <a:solidFill>
            <a:srgbClr val="5BBC5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192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책상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사과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이미지가 순서대로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 ‘N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 하단으로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창이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굵은 글씨로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적힌 텍스트 창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텍스트는 굵은 글씨로 반짝임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입니다는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붉은색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직사각형 안에 포함된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같은 선상에 놓여야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직사각형은 화면에 표시되지 않습니다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50193" name="TextBox 3">
            <a:extLst>
              <a:ext uri="{FF2B5EF4-FFF2-40B4-BE49-F238E27FC236}">
                <a16:creationId xmlns:a16="http://schemas.microsoft.com/office/drawing/2014/main" id="{F17BDCF7-3E04-47FD-AEA1-E24236804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04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4" name="TextBox 290">
            <a:extLst>
              <a:ext uri="{FF2B5EF4-FFF2-40B4-BE49-F238E27FC236}">
                <a16:creationId xmlns:a16="http://schemas.microsoft.com/office/drawing/2014/main" id="{6CD6FF60-660C-4439-92DB-E71BE67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1901" y="3019857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83394" y="30814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에릭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6218" y="33480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유키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19872" y="3861048"/>
            <a:ext cx="1986013" cy="369332"/>
          </a:xfrm>
          <a:prstGeom prst="rect">
            <a:avLst/>
          </a:prstGeom>
          <a:solidFill>
            <a:srgbClr val="9966FF">
              <a:alpha val="49020"/>
            </a:srgbClr>
          </a:solidFill>
          <a:ln>
            <a:solidFill>
              <a:srgbClr val="F77D7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   </a:t>
            </a:r>
            <a:r>
              <a:rPr lang="ko-KR" altLang="en-US" b="1" dirty="0" err="1"/>
              <a:t>에릭</a:t>
            </a:r>
            <a:r>
              <a:rPr lang="ko-KR" altLang="en-US" b="1" dirty="0" err="1">
                <a:solidFill>
                  <a:srgbClr val="FF0000"/>
                </a:solidFill>
              </a:rPr>
              <a:t>입니다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09272" y="2410645"/>
            <a:ext cx="546704" cy="18824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3A70DD-1B42-447A-B4E5-DA319EE78694}"/>
              </a:ext>
            </a:extLst>
          </p:cNvPr>
          <p:cNvGrpSpPr/>
          <p:nvPr/>
        </p:nvGrpSpPr>
        <p:grpSpPr>
          <a:xfrm>
            <a:off x="271463" y="997628"/>
            <a:ext cx="916137" cy="261256"/>
            <a:chOff x="6657596" y="1567435"/>
            <a:chExt cx="916137" cy="26125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63FEE38-55C8-480A-A456-F9C4AAC0316D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C141B6F-41EE-446B-8B98-13E49F51D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FE7474-EACF-437A-B802-9F8C31189572}"/>
              </a:ext>
            </a:extLst>
          </p:cNvPr>
          <p:cNvSpPr txBox="1"/>
          <p:nvPr/>
        </p:nvSpPr>
        <p:spPr>
          <a:xfrm>
            <a:off x="7944078" y="614031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2D_0113.mp4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9733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28">
            <a:extLst>
              <a:ext uri="{FF2B5EF4-FFF2-40B4-BE49-F238E27FC236}">
                <a16:creationId xmlns:a16="http://schemas.microsoft.com/office/drawing/2014/main" id="{40CC1D55-D3D2-48B7-94F2-517E2D9EA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0185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따라 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0186" name="그림 23">
            <a:extLst>
              <a:ext uri="{FF2B5EF4-FFF2-40B4-BE49-F238E27FC236}">
                <a16:creationId xmlns:a16="http://schemas.microsoft.com/office/drawing/2014/main" id="{D3F294D5-A588-4C52-8430-FD536938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64" y="2060848"/>
            <a:ext cx="27511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7" name="TextBox 11">
            <a:extLst>
              <a:ext uri="{FF2B5EF4-FFF2-40B4-BE49-F238E27FC236}">
                <a16:creationId xmlns:a16="http://schemas.microsoft.com/office/drawing/2014/main" id="{3CE5B87A-3819-4AB7-95CC-1BB86D0B4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115" y="2410645"/>
            <a:ext cx="15556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>
              <a:spcBef>
                <a:spcPts val="500"/>
              </a:spcBef>
            </a:pPr>
            <a:r>
              <a:rPr kumimoji="0" lang="en-US" altLang="ko-KR" sz="2000" b="1" u="sng" dirty="0">
                <a:latin typeface="나눔바른펜" pitchFamily="50" charset="-127"/>
                <a:ea typeface="나눔바른펜" pitchFamily="50" charset="-127"/>
              </a:rPr>
              <a:t>  N  </a:t>
            </a:r>
            <a:r>
              <a:rPr kumimoji="0" lang="ko-KR" altLang="en-US" sz="2000" b="1" dirty="0">
                <a:latin typeface="나눔바른펜" pitchFamily="50" charset="-127"/>
                <a:ea typeface="나눔바른펜" pitchFamily="50" charset="-127"/>
              </a:rPr>
              <a:t>입니다</a:t>
            </a:r>
            <a:r>
              <a:rPr kumimoji="0" lang="en-US" altLang="ko-KR" sz="2000" b="1" dirty="0">
                <a:latin typeface="나눔바른펜" pitchFamily="50" charset="-127"/>
                <a:ea typeface="나눔바른펜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59FAB8-0E75-4FB4-A261-54843CA364AF}"/>
              </a:ext>
            </a:extLst>
          </p:cNvPr>
          <p:cNvSpPr/>
          <p:nvPr/>
        </p:nvSpPr>
        <p:spPr>
          <a:xfrm>
            <a:off x="3869172" y="2489415"/>
            <a:ext cx="431800" cy="230188"/>
          </a:xfrm>
          <a:prstGeom prst="rect">
            <a:avLst/>
          </a:prstGeom>
          <a:solidFill>
            <a:srgbClr val="5BBC5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192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295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굵은 글씨로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#18.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#19.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라고 적힌 텍스트 창 생성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텍스트는 굵은 글씨로 반짝임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입니다는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붉은색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#20.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직사각형 안에 포함된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‘N’,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은 같은 선상에 놓여야 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직사각형은 화면에 표시되지 않습니다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193" name="TextBox 3">
            <a:extLst>
              <a:ext uri="{FF2B5EF4-FFF2-40B4-BE49-F238E27FC236}">
                <a16:creationId xmlns:a16="http://schemas.microsoft.com/office/drawing/2014/main" id="{F17BDCF7-3E04-47FD-AEA1-E24236804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04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34" name="TextBox 290">
            <a:extLst>
              <a:ext uri="{FF2B5EF4-FFF2-40B4-BE49-F238E27FC236}">
                <a16:creationId xmlns:a16="http://schemas.microsoft.com/office/drawing/2014/main" id="{6CD6FF60-660C-4439-92DB-E71BE67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204" y="3053179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#20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4768" y="30814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68966" y="33480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유키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19872" y="3861048"/>
            <a:ext cx="1986013" cy="369332"/>
          </a:xfrm>
          <a:prstGeom prst="rect">
            <a:avLst/>
          </a:prstGeom>
          <a:solidFill>
            <a:srgbClr val="9966FF">
              <a:alpha val="49020"/>
            </a:srgbClr>
          </a:solidFill>
          <a:ln>
            <a:solidFill>
              <a:srgbClr val="F77D7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   </a:t>
            </a:r>
            <a:r>
              <a:rPr lang="ko-KR" altLang="en-US" b="1" dirty="0" err="1"/>
              <a:t>유키</a:t>
            </a:r>
            <a:r>
              <a:rPr lang="ko-KR" altLang="en-US" b="1" dirty="0" err="1">
                <a:solidFill>
                  <a:srgbClr val="FF0000"/>
                </a:solidFill>
              </a:rPr>
              <a:t>입니다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09272" y="2410645"/>
            <a:ext cx="546704" cy="18824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EEF5AB-9B87-43D4-9CDB-2A592928A74B}"/>
              </a:ext>
            </a:extLst>
          </p:cNvPr>
          <p:cNvGrpSpPr/>
          <p:nvPr/>
        </p:nvGrpSpPr>
        <p:grpSpPr>
          <a:xfrm>
            <a:off x="271463" y="997628"/>
            <a:ext cx="916137" cy="261256"/>
            <a:chOff x="6657596" y="1567435"/>
            <a:chExt cx="916137" cy="26125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EC8BEFC-5C05-46CF-9A05-E9D0866003A0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EDD1BAD-5F8E-4E25-98A6-B63121B7D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3A104E-D2DD-4621-9C74-F97E95EBF94E}"/>
              </a:ext>
            </a:extLst>
          </p:cNvPr>
          <p:cNvSpPr txBox="1"/>
          <p:nvPr/>
        </p:nvSpPr>
        <p:spPr>
          <a:xfrm>
            <a:off x="7944078" y="614031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2D_0113.mp4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792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28">
            <a:extLst>
              <a:ext uri="{FF2B5EF4-FFF2-40B4-BE49-F238E27FC236}">
                <a16:creationId xmlns:a16="http://schemas.microsoft.com/office/drawing/2014/main" id="{40CC1D55-D3D2-48B7-94F2-517E2D9EA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0185" name="TextBox 10">
            <a:extLst>
              <a:ext uri="{FF2B5EF4-FFF2-40B4-BE49-F238E27FC236}">
                <a16:creationId xmlns:a16="http://schemas.microsoft.com/office/drawing/2014/main" id="{AF0BD747-244F-452E-A766-F4242FF31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다시 한 번 따라하십시오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b="1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#25. </a:t>
            </a:r>
            <a:r>
              <a:rPr lang="ko-KR" altLang="en-US" sz="900" b="1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50192" name="TextBox 10">
            <a:extLst>
              <a:ext uri="{FF2B5EF4-FFF2-40B4-BE49-F238E27FC236}">
                <a16:creationId xmlns:a16="http://schemas.microsoft.com/office/drawing/2014/main" id="{3987A4B8-0A01-44B3-8D68-1483C0CE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330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후 왼쪽에 에릭이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나타나며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안에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초간 반짝임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따라할 시간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화면 오른쪽에 유키가 나타남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#26.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나타나며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말풍선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안에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초간 반짝임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따라할 시간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193" name="TextBox 3">
            <a:extLst>
              <a:ext uri="{FF2B5EF4-FFF2-40B4-BE49-F238E27FC236}">
                <a16:creationId xmlns:a16="http://schemas.microsoft.com/office/drawing/2014/main" id="{F17BDCF7-3E04-47FD-AEA1-E24236804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04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pic>
        <p:nvPicPr>
          <p:cNvPr id="6145" name="_x692696296" descr="EMB000025e4065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02962"/>
            <a:ext cx="1756496" cy="211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692697952" descr="EMB000025e4065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16413"/>
            <a:ext cx="1512168" cy="20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4447">
            <a:off x="1953382" y="1389546"/>
            <a:ext cx="1471774" cy="14717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73" y="1364684"/>
            <a:ext cx="1471774" cy="1471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3728" y="1988840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에릭입니다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662589" y="1988840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유키입니다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3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66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76CCC8-E268-4982-A2E5-2A6B257BE428}"/>
              </a:ext>
            </a:extLst>
          </p:cNvPr>
          <p:cNvGrpSpPr/>
          <p:nvPr/>
        </p:nvGrpSpPr>
        <p:grpSpPr>
          <a:xfrm>
            <a:off x="271463" y="997628"/>
            <a:ext cx="916137" cy="261256"/>
            <a:chOff x="6657596" y="1567435"/>
            <a:chExt cx="916137" cy="26125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C1803DD-913F-407E-9178-5780433E5F2F}"/>
                </a:ext>
              </a:extLst>
            </p:cNvPr>
            <p:cNvSpPr/>
            <p:nvPr/>
          </p:nvSpPr>
          <p:spPr>
            <a:xfrm>
              <a:off x="6657596" y="1567435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2D 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애니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22CD67B-BCE1-4884-A425-9C4090417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0506" b="33194"/>
            <a:stretch/>
          </p:blipFill>
          <p:spPr>
            <a:xfrm>
              <a:off x="6669643" y="1592713"/>
              <a:ext cx="288032" cy="17412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580477-8336-41B2-9D31-553BC981C699}"/>
              </a:ext>
            </a:extLst>
          </p:cNvPr>
          <p:cNvSpPr txBox="1"/>
          <p:nvPr/>
        </p:nvSpPr>
        <p:spPr>
          <a:xfrm>
            <a:off x="7944078" y="6140317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2D_0113.mp4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D2A39F-8E21-4DC7-AE33-57235CE51269}"/>
              </a:ext>
            </a:extLst>
          </p:cNvPr>
          <p:cNvGrpSpPr/>
          <p:nvPr/>
        </p:nvGrpSpPr>
        <p:grpSpPr>
          <a:xfrm>
            <a:off x="1346923" y="4284982"/>
            <a:ext cx="916137" cy="261256"/>
            <a:chOff x="6657597" y="4147851"/>
            <a:chExt cx="916137" cy="26125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105E9F4-0812-4B34-BC25-BEDAAE16B594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E6BB846-CBC4-49E9-8B8C-4ADBD9546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28EFFEF-EF9D-4014-A1A9-06DD607C9009}"/>
              </a:ext>
            </a:extLst>
          </p:cNvPr>
          <p:cNvGrpSpPr/>
          <p:nvPr/>
        </p:nvGrpSpPr>
        <p:grpSpPr>
          <a:xfrm>
            <a:off x="4725849" y="4284982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FDC9FE0-4AF9-46EA-B3B8-FCD1FDB4CF78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00E3C1E-FEE1-46D0-9F60-4D09EFD11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0514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141" y="2092206"/>
            <a:ext cx="45365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0E352B7-CE34-4ABB-89F9-D345DBE5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161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전환 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학생이 교과서의 페이지를 공부하는 애니메이션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(3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연습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자막 표시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화면 전환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019425"/>
            <a:ext cx="2199679" cy="19108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07325" y="116632"/>
            <a:ext cx="365075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67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373216"/>
            <a:ext cx="7567822" cy="2481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69C988-D90D-4F93-BE43-40AFEF68FA56}"/>
              </a:ext>
            </a:extLst>
          </p:cNvPr>
          <p:cNvSpPr/>
          <p:nvPr/>
        </p:nvSpPr>
        <p:spPr>
          <a:xfrm>
            <a:off x="7884368" y="815975"/>
            <a:ext cx="1172319" cy="1964953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2D</a:t>
            </a:r>
            <a:r>
              <a:rPr lang="ko-KR" altLang="en-US" sz="1300" dirty="0"/>
              <a:t>이미지로 대체합니다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모션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D6BE53-F64D-4769-88C8-19F1BEC96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31" y="2844753"/>
            <a:ext cx="1038663" cy="5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277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8">
            <a:extLst>
              <a:ext uri="{FF2B5EF4-FFF2-40B4-BE49-F238E27FC236}">
                <a16:creationId xmlns:a16="http://schemas.microsoft.com/office/drawing/2014/main" id="{74AA5AB0-BD59-4A57-BCB7-8867556A8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6327" name="TextBox 10">
            <a:extLst>
              <a:ext uri="{FF2B5EF4-FFF2-40B4-BE49-F238E27FC236}">
                <a16:creationId xmlns:a16="http://schemas.microsoft.com/office/drawing/2014/main" id="{77771584-A482-41A8-848E-F493C9626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14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웃고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가슴에는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이름표가 붙어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우측으로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위 아래로 있음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 왼쪽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자동으로 마우스 커서가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을 드래그하여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 왼쪽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 오른쪽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자동으로 마우스 커서가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 오른쪽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맨 앞에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아이콘 생성되고 마우스가 녹음 아이콘을 누르는 것을 표시해 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#14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 중앙 우측으로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모범 발화 재생 버튼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6332" name="TextBox 10">
            <a:extLst>
              <a:ext uri="{FF2B5EF4-FFF2-40B4-BE49-F238E27FC236}">
                <a16:creationId xmlns:a16="http://schemas.microsoft.com/office/drawing/2014/main" id="{9923FEA3-C581-4719-A4FA-0983EE3EA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들으십시오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흐엉입니다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6337" name="TextBox 3">
            <a:extLst>
              <a:ext uri="{FF2B5EF4-FFF2-40B4-BE49-F238E27FC236}">
                <a16:creationId xmlns:a16="http://schemas.microsoft.com/office/drawing/2014/main" id="{0E521390-4519-42C8-9357-DB988A627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3861048"/>
            <a:ext cx="465799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85722" y="3861048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509379" y="2708920"/>
            <a:ext cx="465799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흐엉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430388" y="2328483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입니다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774" y="245311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66" y="1470032"/>
            <a:ext cx="1533394" cy="2224924"/>
          </a:xfrm>
          <a:prstGeom prst="rect">
            <a:avLst/>
          </a:prstGeom>
        </p:spPr>
      </p:pic>
      <p:pic>
        <p:nvPicPr>
          <p:cNvPr id="9219" name="_x269891424" descr="EMB000025e406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556" y="3861048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347081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960" y="4098848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389" y="4098848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7544" y="1131446"/>
            <a:ext cx="1296144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  입니다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3985" y="1774744"/>
            <a:ext cx="492443" cy="276999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7828" y="1131446"/>
            <a:ext cx="11426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_x976842536" descr="EMB000025e40670">
            <a:extLst>
              <a:ext uri="{FF2B5EF4-FFF2-40B4-BE49-F238E27FC236}">
                <a16:creationId xmlns:a16="http://schemas.microsoft.com/office/drawing/2014/main" id="{E3620EF2-126D-44E5-842A-A5C1DA47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792276" y="3812275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68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DDE450-2BE9-417E-9966-919B4F0FAB33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E4FDA37-EE8F-47F5-AB39-42B0F78B4D35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D35B579-4651-4398-8DD3-C8F3BCB58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617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8">
            <a:extLst>
              <a:ext uri="{FF2B5EF4-FFF2-40B4-BE49-F238E27FC236}">
                <a16:creationId xmlns:a16="http://schemas.microsoft.com/office/drawing/2014/main" id="{74AA5AB0-BD59-4A57-BCB7-8867556A8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6327" name="TextBox 10">
            <a:extLst>
              <a:ext uri="{FF2B5EF4-FFF2-40B4-BE49-F238E27FC236}">
                <a16:creationId xmlns:a16="http://schemas.microsoft.com/office/drawing/2014/main" id="{77771584-A482-41A8-848E-F493C9626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786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중앙에 유키가 웃고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가슴에는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이름표가 붙어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교사의 내레이션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우측으로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위 아래로 있음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이미지 하단 왼쪽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마우스 커서로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드래그하여 유키 이미지 하단 왼쪽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 이미지 하단 오른쪽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마우스 커서로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유키 이미지 하단 오른쪽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빈칸 맨 앞에 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오른쪽에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누르고 음성을 녹음함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#15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 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6332" name="TextBox 10">
            <a:extLst>
              <a:ext uri="{FF2B5EF4-FFF2-40B4-BE49-F238E27FC236}">
                <a16:creationId xmlns:a16="http://schemas.microsoft.com/office/drawing/2014/main" id="{9923FEA3-C581-4719-A4FA-0983EE3EA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11" y="5663836"/>
            <a:ext cx="753586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여러분이 말하십시오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6337" name="TextBox 3">
            <a:extLst>
              <a:ext uri="{FF2B5EF4-FFF2-40B4-BE49-F238E27FC236}">
                <a16:creationId xmlns:a16="http://schemas.microsoft.com/office/drawing/2014/main" id="{0E521390-4519-42C8-9357-DB988A627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810057" y="3717032"/>
            <a:ext cx="465799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1891" y="3717032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4977303" y="2779289"/>
            <a:ext cx="465799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유키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962461" y="2483313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입니다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774" y="2453116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0">
            <a:extLst>
              <a:ext uri="{FF2B5EF4-FFF2-40B4-BE49-F238E27FC236}">
                <a16:creationId xmlns:a16="http://schemas.microsoft.com/office/drawing/2014/main" id="{6CD6FF60-660C-4439-92DB-E71BE67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23" y="507297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131446"/>
            <a:ext cx="877163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입니다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9217" name="_x976842536" descr="EMB000025e406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423947" y="3632931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69891424" descr="EMB000025e406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462" y="3717032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69891856" descr="EMB000025e406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00" y="3707983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3470811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4548" y="3048362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073" y="347081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555" y="2330579"/>
            <a:ext cx="1050241" cy="984601"/>
          </a:xfrm>
          <a:prstGeom prst="rect">
            <a:avLst/>
          </a:prstGeom>
        </p:spPr>
      </p:pic>
      <p:sp>
        <p:nvSpPr>
          <p:cNvPr id="23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69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2011D2-E196-4BEA-A831-5655A1337411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0495BF6-FB74-4A43-A6BB-F4A7FD8FACE8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4E6C05-437A-4666-8129-E913B9F18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6195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8">
            <a:extLst>
              <a:ext uri="{FF2B5EF4-FFF2-40B4-BE49-F238E27FC236}">
                <a16:creationId xmlns:a16="http://schemas.microsoft.com/office/drawing/2014/main" id="{74AA5AB0-BD59-4A57-BCB7-8867556A8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6332" name="TextBox 10">
            <a:extLst>
              <a:ext uri="{FF2B5EF4-FFF2-40B4-BE49-F238E27FC236}">
                <a16:creationId xmlns:a16="http://schemas.microsoft.com/office/drawing/2014/main" id="{9923FEA3-C581-4719-A4FA-0983EE3EA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6337" name="TextBox 3">
            <a:extLst>
              <a:ext uri="{FF2B5EF4-FFF2-40B4-BE49-F238E27FC236}">
                <a16:creationId xmlns:a16="http://schemas.microsoft.com/office/drawing/2014/main" id="{0E521390-4519-42C8-9357-DB988A627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4332330"/>
            <a:ext cx="465799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121626" y="4332330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759170" y="3394587"/>
            <a:ext cx="828955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호주 사람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884206" y="3114237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입니다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641" y="306841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0">
            <a:extLst>
              <a:ext uri="{FF2B5EF4-FFF2-40B4-BE49-F238E27FC236}">
                <a16:creationId xmlns:a16="http://schemas.microsoft.com/office/drawing/2014/main" id="{6CD6FF60-660C-4439-92DB-E71BE67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23" y="507297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131446"/>
            <a:ext cx="877163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입니다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217" name="_x976842536" descr="EMB000025e406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313682" y="4248229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69891424" descr="EMB000025e406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38" y="4340248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69891856" descr="EMB000025e406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23" y="4313921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551" y="408610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5897" y="367493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6615" y="4084880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563" y="1885802"/>
            <a:ext cx="3232180" cy="19141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61" y="3305576"/>
            <a:ext cx="590978" cy="738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77771584-A482-41A8-848E-F493C9626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5" y="815975"/>
            <a:ext cx="1281113" cy="8038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세계지도 배경으로 호주 위치에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국기와 오페라 하우스 이미지도 주변에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우측으로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위 아래로 있음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 왼쪽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마우스 커서로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을 드래그하여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 왼쪽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올리비아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이미지 하단 오른쪽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마우스 커서로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유키 이미지 하단 오른쪽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빈칸 맨 앞에 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오른쪽에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누르고 음성을 녹음함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#15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호주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45B101-A54E-47F3-86C8-3CBCA4D0570C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1F436F8-78E6-4FDC-B54E-F02CB7F1D506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8883DD5-18B0-4A20-9357-FC4360569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A6CC75-7528-4AA7-8D84-4D96BD38A2AC}"/>
              </a:ext>
            </a:extLst>
          </p:cNvPr>
          <p:cNvGrpSpPr/>
          <p:nvPr/>
        </p:nvGrpSpPr>
        <p:grpSpPr>
          <a:xfrm>
            <a:off x="5800195" y="6417370"/>
            <a:ext cx="916137" cy="261256"/>
            <a:chOff x="6657596" y="1985447"/>
            <a:chExt cx="916137" cy="26125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B5C6FAB-229B-4C37-9771-AAFA166C9238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BD25048-BCFA-43F2-B6A9-C9999F21A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7507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8">
            <a:extLst>
              <a:ext uri="{FF2B5EF4-FFF2-40B4-BE49-F238E27FC236}">
                <a16:creationId xmlns:a16="http://schemas.microsoft.com/office/drawing/2014/main" id="{74AA5AB0-BD59-4A57-BCB7-8867556A8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  <p:sp>
        <p:nvSpPr>
          <p:cNvPr id="56332" name="TextBox 10">
            <a:extLst>
              <a:ext uri="{FF2B5EF4-FFF2-40B4-BE49-F238E27FC236}">
                <a16:creationId xmlns:a16="http://schemas.microsoft.com/office/drawing/2014/main" id="{9923FEA3-C581-4719-A4FA-0983EE3EA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5662613"/>
            <a:ext cx="753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사람입니다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atinLnBrk="1"/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교사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: 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6337" name="TextBox 3">
            <a:extLst>
              <a:ext uri="{FF2B5EF4-FFF2-40B4-BE49-F238E27FC236}">
                <a16:creationId xmlns:a16="http://schemas.microsoft.com/office/drawing/2014/main" id="{0E521390-4519-42C8-9357-DB988A627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392738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kumimoji="0" lang="en-US" altLang="ko-KR" sz="90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kumimoji="0" lang="ko-KR" altLang="en-US" sz="90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27320B20-62F3-41ED-8102-4CEC60F9B2AA}"/>
              </a:ext>
            </a:extLst>
          </p:cNvPr>
          <p:cNvSpPr/>
          <p:nvPr/>
        </p:nvSpPr>
        <p:spPr>
          <a:xfrm>
            <a:off x="2483768" y="638175"/>
            <a:ext cx="941388" cy="323850"/>
          </a:xfrm>
          <a:custGeom>
            <a:avLst/>
            <a:gdLst>
              <a:gd name="connsiteX0" fmla="*/ 0 w 1043781"/>
              <a:gd name="connsiteY0" fmla="*/ 0 h 338932"/>
              <a:gd name="connsiteX1" fmla="*/ 1043781 w 1043781"/>
              <a:gd name="connsiteY1" fmla="*/ 0 h 338932"/>
              <a:gd name="connsiteX2" fmla="*/ 1043781 w 1043781"/>
              <a:gd name="connsiteY2" fmla="*/ 338932 h 338932"/>
              <a:gd name="connsiteX3" fmla="*/ 0 w 1043781"/>
              <a:gd name="connsiteY3" fmla="*/ 338932 h 338932"/>
              <a:gd name="connsiteX4" fmla="*/ 0 w 1043781"/>
              <a:gd name="connsiteY4" fmla="*/ 0 h 338932"/>
              <a:gd name="connsiteX0" fmla="*/ 0 w 1052094"/>
              <a:gd name="connsiteY0" fmla="*/ 66502 h 338932"/>
              <a:gd name="connsiteX1" fmla="*/ 1052094 w 1052094"/>
              <a:gd name="connsiteY1" fmla="*/ 0 h 338932"/>
              <a:gd name="connsiteX2" fmla="*/ 1052094 w 1052094"/>
              <a:gd name="connsiteY2" fmla="*/ 338932 h 338932"/>
              <a:gd name="connsiteX3" fmla="*/ 8313 w 1052094"/>
              <a:gd name="connsiteY3" fmla="*/ 338932 h 338932"/>
              <a:gd name="connsiteX4" fmla="*/ 0 w 1052094"/>
              <a:gd name="connsiteY4" fmla="*/ 66502 h 338932"/>
              <a:gd name="connsiteX0" fmla="*/ 0 w 1052094"/>
              <a:gd name="connsiteY0" fmla="*/ 148104 h 420534"/>
              <a:gd name="connsiteX1" fmla="*/ 1019453 w 1052094"/>
              <a:gd name="connsiteY1" fmla="*/ 0 h 420534"/>
              <a:gd name="connsiteX2" fmla="*/ 1052094 w 1052094"/>
              <a:gd name="connsiteY2" fmla="*/ 420534 h 420534"/>
              <a:gd name="connsiteX3" fmla="*/ 8313 w 1052094"/>
              <a:gd name="connsiteY3" fmla="*/ 420534 h 420534"/>
              <a:gd name="connsiteX4" fmla="*/ 0 w 1052094"/>
              <a:gd name="connsiteY4" fmla="*/ 148104 h 420534"/>
              <a:gd name="connsiteX0" fmla="*/ 0 w 1079295"/>
              <a:gd name="connsiteY0" fmla="*/ 148104 h 420534"/>
              <a:gd name="connsiteX1" fmla="*/ 1019453 w 1079295"/>
              <a:gd name="connsiteY1" fmla="*/ 0 h 420534"/>
              <a:gd name="connsiteX2" fmla="*/ 1079295 w 1079295"/>
              <a:gd name="connsiteY2" fmla="*/ 415094 h 420534"/>
              <a:gd name="connsiteX3" fmla="*/ 8313 w 1079295"/>
              <a:gd name="connsiteY3" fmla="*/ 420534 h 420534"/>
              <a:gd name="connsiteX4" fmla="*/ 0 w 1079295"/>
              <a:gd name="connsiteY4" fmla="*/ 148104 h 42053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30074 w 1079295"/>
              <a:gd name="connsiteY3" fmla="*/ 415094 h 415094"/>
              <a:gd name="connsiteX4" fmla="*/ 0 w 1079295"/>
              <a:gd name="connsiteY4" fmla="*/ 148104 h 415094"/>
              <a:gd name="connsiteX0" fmla="*/ 0 w 1079295"/>
              <a:gd name="connsiteY0" fmla="*/ 148104 h 415094"/>
              <a:gd name="connsiteX1" fmla="*/ 1019453 w 1079295"/>
              <a:gd name="connsiteY1" fmla="*/ 0 h 415094"/>
              <a:gd name="connsiteX2" fmla="*/ 1079295 w 1079295"/>
              <a:gd name="connsiteY2" fmla="*/ 415094 h 415094"/>
              <a:gd name="connsiteX3" fmla="*/ 46394 w 1079295"/>
              <a:gd name="connsiteY3" fmla="*/ 415094 h 415094"/>
              <a:gd name="connsiteX4" fmla="*/ 0 w 1079295"/>
              <a:gd name="connsiteY4" fmla="*/ 14810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295" h="415094">
                <a:moveTo>
                  <a:pt x="0" y="148104"/>
                </a:moveTo>
                <a:lnTo>
                  <a:pt x="1019453" y="0"/>
                </a:lnTo>
                <a:lnTo>
                  <a:pt x="1079295" y="415094"/>
                </a:lnTo>
                <a:lnTo>
                  <a:pt x="46394" y="415094"/>
                </a:lnTo>
                <a:lnTo>
                  <a:pt x="0" y="148104"/>
                </a:lnTo>
                <a:close/>
              </a:path>
            </a:pathLst>
          </a:custGeom>
          <a:solidFill>
            <a:srgbClr val="D5EDCF"/>
          </a:solidFill>
          <a:ln w="6350">
            <a:solidFill>
              <a:srgbClr val="60B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anchor="ctr"/>
          <a:lstStyle/>
          <a:p>
            <a:pPr algn="ctr" eaLnBrk="1" latinLnBrk="1" hangingPunct="1"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나눔손글씨 붓" pitchFamily="66" charset="-127"/>
                <a:ea typeface="나눔손글씨 붓" pitchFamily="66" charset="-127"/>
              </a:rPr>
              <a:t>문법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699792" y="4332330"/>
            <a:ext cx="465799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121626" y="4332330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759170" y="3394587"/>
            <a:ext cx="828955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미국 사람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846757" y="3047106"/>
            <a:ext cx="65378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입니다</a:t>
            </a:r>
          </a:p>
        </p:txBody>
      </p:sp>
      <p:sp>
        <p:nvSpPr>
          <p:cNvPr id="2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641" y="3068414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#4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0">
            <a:extLst>
              <a:ext uri="{FF2B5EF4-FFF2-40B4-BE49-F238E27FC236}">
                <a16:creationId xmlns:a16="http://schemas.microsoft.com/office/drawing/2014/main" id="{6CD6FF60-660C-4439-92DB-E71BE67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23" y="5072977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131446"/>
            <a:ext cx="877163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입니다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4370" y="1188118"/>
            <a:ext cx="856325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연습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13301" y="1619508"/>
            <a:ext cx="317716" cy="369332"/>
          </a:xfrm>
          <a:prstGeom prst="rect">
            <a:avLst/>
          </a:prstGeom>
          <a:noFill/>
          <a:ln>
            <a:solidFill>
              <a:srgbClr val="F77D7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FA13D"/>
                </a:solidFill>
              </a:rPr>
              <a:t>3</a:t>
            </a:r>
            <a:endParaRPr lang="ko-KR" altLang="en-US" dirty="0">
              <a:solidFill>
                <a:srgbClr val="2FA13D"/>
              </a:solidFill>
            </a:endParaRPr>
          </a:p>
        </p:txBody>
      </p:sp>
      <p:pic>
        <p:nvPicPr>
          <p:cNvPr id="9217" name="_x976842536" descr="EMB000025e406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" b="5621"/>
          <a:stretch>
            <a:fillRect/>
          </a:stretch>
        </p:blipFill>
        <p:spPr bwMode="auto">
          <a:xfrm>
            <a:off x="4313682" y="4248229"/>
            <a:ext cx="375724" cy="3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69891424" descr="EMB000025e406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47" y="4313921"/>
            <a:ext cx="256860" cy="2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69891856" descr="EMB000025e406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23" y="4313921"/>
            <a:ext cx="256214" cy="2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551" y="4086109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#5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195" y="3707805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#6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290">
            <a:extLst>
              <a:ext uri="{FF2B5EF4-FFF2-40B4-BE49-F238E27FC236}">
                <a16:creationId xmlns:a16="http://schemas.microsoft.com/office/drawing/2014/main" id="{BBC28F69-EB71-429A-84B6-1461B67CE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334" y="4225146"/>
            <a:ext cx="415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#11</a:t>
            </a:r>
            <a:endParaRPr lang="ko-KR" altLang="en-US" sz="1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563" y="1885802"/>
            <a:ext cx="3232180" cy="1914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741" y="2052490"/>
            <a:ext cx="640251" cy="7476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77771584-A482-41A8-848E-F493C9626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411" y="800100"/>
            <a:ext cx="1281113" cy="776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화면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전환효과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#2.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세계지도 배경으로 미국 위치에 에릭이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국기와 자유의 여신상이 보임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#4.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우측으로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이라는 텍스트 창이 위 아래로 있음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이미지 하단 왼쪽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마우스 커서로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미국 사람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을 드래그하여 에릭 이미지 하단 왼쪽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#7.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에릭 이미지 하단 오른쪽 칸이 반짝거림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#8.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마우스 커서로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창을 유키 이미지 하단 오른쪽 빈칸에 넣음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#9.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변함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#10. 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초 후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 사라짐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#11.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빈칸 맨 앞에 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오른쪽에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재생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‘, 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듣기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#12.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띠링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효과음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번 생성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#13.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학습자가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녹음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버튼을 누르고 음성을 녹음함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#15.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이어서 빈 칸에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.’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텍스트가 붉은 색으로 다시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#16.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eaLnBrk="1" latinLnBrk="1" hangingPunct="1">
              <a:spcBef>
                <a:spcPts val="800"/>
              </a:spcBef>
            </a:pP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#17. #15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빈칸 상자가 사라지고 유키입니다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.'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완성 문장이 나타남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동시에 교사 내레이션이 제시됨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6" name="TextBox 256">
            <a:extLst>
              <a:ext uri="{FF2B5EF4-FFF2-40B4-BE49-F238E27FC236}">
                <a16:creationId xmlns:a16="http://schemas.microsoft.com/office/drawing/2014/main" id="{73C31E8F-EF87-413C-8FBB-E93ED2F21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23" y="76200"/>
            <a:ext cx="338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71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0465A2-2C73-4D94-88E4-46ABF99A7AD0}"/>
              </a:ext>
            </a:extLst>
          </p:cNvPr>
          <p:cNvGrpSpPr/>
          <p:nvPr/>
        </p:nvGrpSpPr>
        <p:grpSpPr>
          <a:xfrm>
            <a:off x="6789136" y="6444935"/>
            <a:ext cx="916137" cy="261256"/>
            <a:chOff x="6657597" y="4147851"/>
            <a:chExt cx="916137" cy="26125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C600636-4DAF-4F82-8848-3FC098C59D1B}"/>
                </a:ext>
              </a:extLst>
            </p:cNvPr>
            <p:cNvSpPr/>
            <p:nvPr/>
          </p:nvSpPr>
          <p:spPr>
            <a:xfrm>
              <a:off x="6657597" y="4147851"/>
              <a:ext cx="916137" cy="26125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ysClr val="windowText" lastClr="000000"/>
                  </a:solidFill>
                  <a:latin typeface="+mn-ea"/>
                </a:rPr>
                <a:t>3D</a:t>
              </a:r>
              <a:r>
                <a:rPr lang="ko-KR" altLang="en-US" sz="900" b="1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3584193-0FC4-4ACE-B612-3732E09C4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4" b="14291"/>
            <a:stretch/>
          </p:blipFill>
          <p:spPr>
            <a:xfrm>
              <a:off x="6671349" y="4173651"/>
              <a:ext cx="204907" cy="1850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41AB867-3E23-45FA-97BB-CC9A1F8488C5}"/>
              </a:ext>
            </a:extLst>
          </p:cNvPr>
          <p:cNvGrpSpPr/>
          <p:nvPr/>
        </p:nvGrpSpPr>
        <p:grpSpPr>
          <a:xfrm>
            <a:off x="5759170" y="6394511"/>
            <a:ext cx="916137" cy="261256"/>
            <a:chOff x="6657596" y="1985447"/>
            <a:chExt cx="916137" cy="261256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C67AEA6-B53F-4466-BD34-358C15011D54}"/>
                </a:ext>
              </a:extLst>
            </p:cNvPr>
            <p:cNvSpPr/>
            <p:nvPr/>
          </p:nvSpPr>
          <p:spPr>
            <a:xfrm>
              <a:off x="6657596" y="1985447"/>
              <a:ext cx="916137" cy="261256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 2D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이미지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908837E-9013-422E-A1EF-5C8B8E9E5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" b="15350"/>
            <a:stretch/>
          </p:blipFill>
          <p:spPr>
            <a:xfrm>
              <a:off x="6659334" y="2023435"/>
              <a:ext cx="253852" cy="21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2141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19106</TotalTime>
  <Words>21702</Words>
  <Application>Microsoft Office PowerPoint</Application>
  <PresentationFormat>화면 슬라이드 쇼(4:3)</PresentationFormat>
  <Paragraphs>3247</Paragraphs>
  <Slides>158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158</vt:i4>
      </vt:variant>
    </vt:vector>
  </HeadingPairs>
  <TitlesOfParts>
    <vt:vector size="171" baseType="lpstr">
      <vt:lpstr>굴림</vt:lpstr>
      <vt:lpstr>나눔고딕</vt:lpstr>
      <vt:lpstr>나눔고딕 Light</vt:lpstr>
      <vt:lpstr>나눔바른펜</vt:lpstr>
      <vt:lpstr>나눔손글씨 붓</vt:lpstr>
      <vt:lpstr>나눔스퀘어라운드 ExtraBold</vt:lpstr>
      <vt:lpstr>돋움</vt:lpstr>
      <vt:lpstr>맑은 고딕</vt:lpstr>
      <vt:lpstr>함초롬바탕</vt:lpstr>
      <vt:lpstr>Arial</vt:lpstr>
      <vt:lpstr>Wingdings</vt:lpstr>
      <vt:lpstr>1_Office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pnisys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pni</dc:creator>
  <cp:lastModifiedBy>phase</cp:lastModifiedBy>
  <cp:revision>1964</cp:revision>
  <dcterms:created xsi:type="dcterms:W3CDTF">2010-02-08T06:44:26Z</dcterms:created>
  <dcterms:modified xsi:type="dcterms:W3CDTF">2020-11-28T11:04:50Z</dcterms:modified>
</cp:coreProperties>
</file>